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 id="2147483726" r:id="rId2"/>
  </p:sldMasterIdLst>
  <p:notesMasterIdLst>
    <p:notesMasterId r:id="rId39"/>
  </p:notesMasterIdLst>
  <p:handoutMasterIdLst>
    <p:handoutMasterId r:id="rId40"/>
  </p:handoutMasterIdLst>
  <p:sldIdLst>
    <p:sldId id="282" r:id="rId3"/>
    <p:sldId id="288" r:id="rId4"/>
    <p:sldId id="292" r:id="rId5"/>
    <p:sldId id="326" r:id="rId6"/>
    <p:sldId id="281" r:id="rId7"/>
    <p:sldId id="289" r:id="rId8"/>
    <p:sldId id="314" r:id="rId9"/>
    <p:sldId id="315" r:id="rId10"/>
    <p:sldId id="327" r:id="rId11"/>
    <p:sldId id="323" r:id="rId12"/>
    <p:sldId id="324" r:id="rId13"/>
    <p:sldId id="337" r:id="rId14"/>
    <p:sldId id="338" r:id="rId15"/>
    <p:sldId id="291" r:id="rId16"/>
    <p:sldId id="328" r:id="rId17"/>
    <p:sldId id="322" r:id="rId18"/>
    <p:sldId id="316" r:id="rId19"/>
    <p:sldId id="331" r:id="rId20"/>
    <p:sldId id="304" r:id="rId21"/>
    <p:sldId id="320" r:id="rId22"/>
    <p:sldId id="335" r:id="rId23"/>
    <p:sldId id="321" r:id="rId24"/>
    <p:sldId id="332" r:id="rId25"/>
    <p:sldId id="343" r:id="rId26"/>
    <p:sldId id="333" r:id="rId27"/>
    <p:sldId id="340" r:id="rId28"/>
    <p:sldId id="298" r:id="rId29"/>
    <p:sldId id="341" r:id="rId30"/>
    <p:sldId id="329" r:id="rId31"/>
    <p:sldId id="305" r:id="rId32"/>
    <p:sldId id="319" r:id="rId33"/>
    <p:sldId id="284" r:id="rId34"/>
    <p:sldId id="293" r:id="rId35"/>
    <p:sldId id="308" r:id="rId36"/>
    <p:sldId id="311" r:id="rId37"/>
    <p:sldId id="302"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0000"/>
    <a:srgbClr val="CFBB91"/>
    <a:srgbClr val="CFBA91"/>
    <a:srgbClr val="CFB991"/>
    <a:srgbClr val="8D6F3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2A5F4-A74B-449B-A9C6-A3EAC25F1A4C}" v="597" dt="2022-10-27T20:22:51.397"/>
    <p1510:client id="{08255B2A-01B7-021A-15E5-DA6B53BFE577}" v="264" dt="2022-10-26T21:03:17.523"/>
    <p1510:client id="{39825621-018D-A767-4E65-8094A65E6A8F}" v="292" dt="2022-10-26T21:01:25.151"/>
    <p1510:client id="{44949342-E2C7-1B76-04F8-5D469AF4F9AF}" v="194" dt="2022-10-27T13:40:23.288"/>
    <p1510:client id="{48371F3E-D7EC-B1D8-810B-F8BB799C2193}" v="4" dt="2022-10-27T13:42:02.233"/>
    <p1510:client id="{6610469E-FAF6-A791-D636-300BB11E8D8C}" v="16" dt="2022-10-26T20:31:26.533"/>
    <p1510:client id="{A023BFCD-C321-B028-0525-9A70104E276D}" v="9" dt="2022-10-27T13:04:27.728"/>
    <p1510:client id="{B210A6D9-1F28-1D19-2687-8AEB72A94CBC}" v="684" dt="2022-10-27T20:20:33.332"/>
    <p1510:client id="{B3481F50-1017-8652-B4E4-7798BD6AD078}" v="90" vWet="91" dt="2022-10-27T14:31:17.547"/>
    <p1510:client id="{B6D1302B-3E13-B4E0-B83F-2B712E2D3F21}" v="5558" dt="2022-10-26T14:55:58.336"/>
    <p1510:client id="{CEC5D066-3AF0-4206-B9D8-6B32A348EB11}" v="85" dt="2022-10-26T14:54:18.487"/>
    <p1510:client id="{EA7286A2-FED5-216C-8012-4F6080A970F0}" v="813" dt="2022-10-27T00:50:03.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686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397944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15</a:t>
            </a:fld>
            <a:endParaRPr lang="en-US"/>
          </a:p>
        </p:txBody>
      </p:sp>
    </p:spTree>
    <p:extLst>
      <p:ext uri="{BB962C8B-B14F-4D97-AF65-F5344CB8AC3E}">
        <p14:creationId xmlns:p14="http://schemas.microsoft.com/office/powerpoint/2010/main" val="294818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29</a:t>
            </a:fld>
            <a:endParaRPr lang="en-US"/>
          </a:p>
        </p:txBody>
      </p:sp>
    </p:spTree>
    <p:extLst>
      <p:ext uri="{BB962C8B-B14F-4D97-AF65-F5344CB8AC3E}">
        <p14:creationId xmlns:p14="http://schemas.microsoft.com/office/powerpoint/2010/main" val="276224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9" name="Slide Number"/>
          <p:cNvSpPr>
            <a:spLocks noGrp="1"/>
          </p:cNvSpPr>
          <p:nvPr>
            <p:ph type="sldNum" sz="quarter" idx="12"/>
          </p:nvPr>
        </p:nvSpPr>
        <p:spPr>
          <a:xfrm>
            <a:off x="8474334" y="4635961"/>
            <a:ext cx="365760" cy="274320"/>
          </a:xfrm>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008874"/>
            <a:ext cx="6925728" cy="253916"/>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6" y="1440657"/>
            <a:ext cx="3965575" cy="2237185"/>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4665555"/>
            <a:ext cx="766420" cy="242976"/>
          </a:xfrm>
        </p:spPr>
        <p:txBody>
          <a:bodyPr/>
          <a:lstStyle>
            <a:lvl1pPr>
              <a:defRPr>
                <a:solidFill>
                  <a:schemeClr val="bg1">
                    <a:alpha val="70000"/>
                  </a:schemeClr>
                </a:solidFill>
              </a:defRPr>
            </a:lvl1pPr>
          </a:lstStyle>
          <a:p>
            <a:fld id="{4127BF28-8E52-EB4D-8A7B-6C7DC4946F53}"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8849"/>
            <a:ext cx="9144000" cy="51435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ko-KR" altLang="en-US"/>
              <a:t>그림을 추가하려면 아이콘을 클릭하십시오</a:t>
            </a:r>
            <a:endParaRPr lang="en-US"/>
          </a:p>
        </p:txBody>
      </p:sp>
      <p:sp>
        <p:nvSpPr>
          <p:cNvPr id="3" name="Photo caption"/>
          <p:cNvSpPr>
            <a:spLocks noGrp="1"/>
          </p:cNvSpPr>
          <p:nvPr>
            <p:ph type="subTitle" idx="1" hasCustomPrompt="1"/>
          </p:nvPr>
        </p:nvSpPr>
        <p:spPr>
          <a:xfrm>
            <a:off x="5475878" y="164404"/>
            <a:ext cx="2680565" cy="830997"/>
          </a:xfrm>
          <a:noFill/>
        </p:spPr>
        <p:txBody>
          <a:bodyPr wrap="square" lIns="0" tIns="0" rIns="0" bIns="0" anchor="t" anchorCtr="0">
            <a:spAutoFit/>
          </a:bodyPr>
          <a:lstStyle>
            <a:lvl1pPr marL="0" indent="0" algn="l">
              <a:buNone/>
              <a:defRPr sz="1350" b="1" i="0">
                <a:solidFill>
                  <a:schemeClr val="bg1"/>
                </a:solidFill>
                <a:latin typeface="Acumin Pro" panose="020B0504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4665555"/>
            <a:ext cx="766414" cy="242976"/>
          </a:xfrm>
        </p:spPr>
        <p:txBody>
          <a:bodyPr/>
          <a:lstStyle>
            <a:lvl1pPr>
              <a:defRPr>
                <a:solidFill>
                  <a:schemeClr val="bg1">
                    <a:alpha val="70000"/>
                  </a:schemeClr>
                </a:solidFill>
              </a:defRPr>
            </a:lvl1pPr>
          </a:lstStyle>
          <a:p>
            <a:fld id="{D47A9A36-4EB0-BF46-AE48-7CDA251B954B}"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head"/>
          <p:cNvSpPr>
            <a:spLocks noGrp="1"/>
          </p:cNvSpPr>
          <p:nvPr>
            <p:ph type="subTitle" idx="1" hasCustomPrompt="1"/>
          </p:nvPr>
        </p:nvSpPr>
        <p:spPr>
          <a:xfrm>
            <a:off x="1986208" y="2029856"/>
            <a:ext cx="5171597" cy="415499"/>
          </a:xfrm>
          <a:noFill/>
        </p:spPr>
        <p:txBody>
          <a:bodyPr wrap="square" lIns="0" tIns="0" rIns="0" bIns="0" anchor="t" anchorCtr="0">
            <a:spAutoFit/>
          </a:bodyPr>
          <a:lstStyle>
            <a:lvl1pPr marL="0" indent="0" algn="ctr">
              <a:buNone/>
              <a:defRPr sz="2700" b="1" i="0" spc="225">
                <a:solidFill>
                  <a:schemeClr val="accent4"/>
                </a:solidFill>
                <a:latin typeface="United Sans Cd Md" pitchFamily="50"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FAD1387E-80EC-0440-B45B-53847462FAF4}"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1585704" y="1141001"/>
            <a:ext cx="5500897" cy="640560"/>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3" y="1911157"/>
            <a:ext cx="5500891" cy="660593"/>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69E19CAC-2325-1047-B0FD-9C1EACA0A0AE}"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1" y="1197980"/>
            <a:ext cx="5993395" cy="1038746"/>
          </a:xfrm>
          <a:noFill/>
        </p:spPr>
        <p:txBody>
          <a:bodyPr wrap="square" lIns="0" tIns="0" rIns="0" bIns="0" anchor="t" anchorCtr="0">
            <a:spAutoFit/>
          </a:bodyPr>
          <a:lstStyle>
            <a:lvl1pPr marL="0" indent="0" algn="l">
              <a:buNone/>
              <a:defRPr lang="en-US" b="0" smtClean="0">
                <a:solidFill>
                  <a:schemeClr val="bg1"/>
                </a:solidFill>
                <a:effectLst/>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2859756"/>
            <a:ext cx="5670506" cy="749076"/>
          </a:xfrm>
        </p:spPr>
        <p:txBody>
          <a:bodyPr lIns="0" tIns="0" rIns="0" bIns="0">
            <a:norm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5" y="4565442"/>
            <a:ext cx="1916505" cy="256199"/>
          </a:xfrm>
          <a:prstGeom prst="rect">
            <a:avLst/>
          </a:prstGeom>
        </p:spPr>
      </p:pic>
      <p:sp>
        <p:nvSpPr>
          <p:cNvPr id="7" name="Date"/>
          <p:cNvSpPr>
            <a:spLocks noGrp="1"/>
          </p:cNvSpPr>
          <p:nvPr>
            <p:ph type="dt" sz="half" idx="10"/>
          </p:nvPr>
        </p:nvSpPr>
        <p:spPr>
          <a:xfrm>
            <a:off x="6936379" y="4665555"/>
            <a:ext cx="766418" cy="242976"/>
          </a:xfrm>
        </p:spPr>
        <p:txBody>
          <a:bodyPr/>
          <a:lstStyle>
            <a:lvl1pPr>
              <a:defRPr>
                <a:solidFill>
                  <a:schemeClr val="bg1">
                    <a:alpha val="70000"/>
                  </a:schemeClr>
                </a:solidFill>
              </a:defRPr>
            </a:lvl1pPr>
          </a:lstStyle>
          <a:p>
            <a:fld id="{D47A9A36-4EB0-BF46-AE48-7CDA251B954B}"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슬라이드">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585704" y="1126306"/>
            <a:ext cx="5933959" cy="1869743"/>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2953375"/>
            <a:ext cx="5322202" cy="252011"/>
          </a:xfrm>
          <a:noFill/>
        </p:spPr>
        <p:txBody>
          <a:bodyPr wrap="square" lIns="0" tIns="0" rIns="0" bIns="0" anchor="t" anchorCtr="0">
            <a:spAutoFit/>
          </a:bodyPr>
          <a:lstStyle>
            <a:lvl1pPr marL="0" indent="0" algn="l">
              <a:buNone/>
              <a:defRPr sz="1650" b="1" i="0">
                <a:solidFill>
                  <a:schemeClr val="accent4"/>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049DC8E1-D369-0F48-9062-BB068AFD07CE}"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10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2" y="1008875"/>
            <a:ext cx="6925731" cy="256199"/>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438041"/>
            <a:ext cx="5524500"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93C70D44-4D52-E745-B943-20C0DA58653C}"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831875" y="4670753"/>
            <a:ext cx="870923" cy="242976"/>
          </a:xfrm>
          <a:prstGeom prst="rect">
            <a:avLst/>
          </a:prstGeom>
        </p:spPr>
        <p:txBody>
          <a:bodyPr vert="horz" lIns="91440" tIns="45720" rIns="91440" bIns="45720" rtlCol="0" anchor="ctr"/>
          <a:lstStyle>
            <a:lvl1pPr algn="r">
              <a:defRPr sz="750" b="0" i="0">
                <a:solidFill>
                  <a:schemeClr val="tx1">
                    <a:alpha val="70000"/>
                  </a:schemeClr>
                </a:solidFill>
                <a:latin typeface="Acumin Pro" panose="020B0504020202020204" pitchFamily="34" charset="77"/>
              </a:defRPr>
            </a:lvl1pPr>
          </a:lstStyle>
          <a:p>
            <a:fld id="{E0C8DACD-4E35-4E4C-AC75-C3DE50F04E7E}" type="datetime1">
              <a:rPr lang="en-US" smtClean="0"/>
              <a:pPr/>
              <a:t>10/27/2022</a:t>
            </a:fld>
            <a:endParaRPr lang="en-US"/>
          </a:p>
        </p:txBody>
      </p:sp>
      <p:sp>
        <p:nvSpPr>
          <p:cNvPr id="5" name="Footer Placeholder 4"/>
          <p:cNvSpPr>
            <a:spLocks noGrp="1"/>
          </p:cNvSpPr>
          <p:nvPr>
            <p:ph type="ftr" sz="quarter" idx="3"/>
          </p:nvPr>
        </p:nvSpPr>
        <p:spPr>
          <a:xfrm>
            <a:off x="853384" y="4664372"/>
            <a:ext cx="4556664" cy="240030"/>
          </a:xfrm>
          <a:prstGeom prst="rect">
            <a:avLst/>
          </a:prstGeom>
        </p:spPr>
        <p:txBody>
          <a:bodyPr vert="horz" lIns="91440" tIns="45720" rIns="91440" bIns="45720" rtlCol="0" anchor="ctr"/>
          <a:lstStyle>
            <a:lvl1pPr algn="l">
              <a:defRPr sz="7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4650656"/>
            <a:ext cx="365760" cy="274320"/>
          </a:xfrm>
          <a:prstGeom prst="ellipse">
            <a:avLst/>
          </a:prstGeom>
          <a:noFill/>
        </p:spPr>
        <p:txBody>
          <a:bodyPr vert="horz" lIns="18288" tIns="45720" rIns="18288" bIns="45720" rtlCol="0" anchor="ctr">
            <a:noAutofit/>
          </a:bodyPr>
          <a:lstStyle>
            <a:lvl1pPr algn="ctr">
              <a:defRPr sz="75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29" r:id="rId4"/>
    <p:sldLayoutId id="2147483730" r:id="rId5"/>
    <p:sldLayoutId id="2147483731" r:id="rId6"/>
    <p:sldLayoutId id="2147483732" r:id="rId7"/>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act-on.ioactive.com/acton/attachment/34793/f-87b45f5f" TargetMode="External"/><Relationship Id="rId3" Type="http://schemas.openxmlformats.org/officeDocument/2006/relationships/hyperlink" Target="https://iot.telekom.com/en/downloads/mobile-iot-network-comparison-nb-iot-lorawan-sigfox" TargetMode="External"/><Relationship Id="rId7" Type="http://schemas.openxmlformats.org/officeDocument/2006/relationships/hyperlink" Target="https://www.thethingsindustries.com/news/why-you-should-use-lora-technology-and-lorawan-for-your-next-iot-use-case/" TargetMode="External"/><Relationship Id="rId2" Type="http://schemas.openxmlformats.org/officeDocument/2006/relationships/hyperlink" Target="https://lora-developers.semtech.com/documentation/tech-papers-and-guides/lora-and-lorawan/" TargetMode="External"/><Relationship Id="rId1" Type="http://schemas.openxmlformats.org/officeDocument/2006/relationships/slideLayout" Target="../slideLayouts/slideLayout2.xml"/><Relationship Id="rId6" Type="http://schemas.openxmlformats.org/officeDocument/2006/relationships/hyperlink" Target="http://www.thethingsindustries.com/" TargetMode="External"/><Relationship Id="rId5" Type="http://schemas.openxmlformats.org/officeDocument/2006/relationships/hyperlink" Target="https://lora-/" TargetMode="External"/><Relationship Id="rId4" Type="http://schemas.openxmlformats.org/officeDocument/2006/relationships/hyperlink" Target="https://iot-analytics.com/5-things-to-know-lpwan-mark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738664"/>
          </a:xfrm>
        </p:spPr>
        <p:txBody>
          <a:bodyPr/>
          <a:lstStyle/>
          <a:p>
            <a:r>
              <a:rPr lang="en" altLang="ko-Kore-KR" sz="3000"/>
              <a:t>Analyzing packets to demonstrate </a:t>
            </a:r>
            <a:br>
              <a:rPr lang="en" altLang="ko-Kore-KR" sz="3000"/>
            </a:br>
            <a:r>
              <a:rPr lang="en" altLang="ko-Kore-KR" sz="3000"/>
              <a:t>the vulnerability of LoRaWAN</a:t>
            </a:r>
            <a:endParaRPr lang="en-US" sz="300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5" y="2352295"/>
            <a:ext cx="7037273" cy="252011"/>
          </a:xfrm>
        </p:spPr>
        <p:txBody>
          <a:bodyPr/>
          <a:lstStyle/>
          <a:p>
            <a:r>
              <a:rPr lang="en-US" altLang="ko-KR"/>
              <a:t>Team 454P</a:t>
            </a:r>
            <a:endParaRPr lang="en-US"/>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25" y="2710809"/>
            <a:ext cx="7037263" cy="253746"/>
          </a:xfrm>
        </p:spPr>
        <p:txBody>
          <a:bodyPr>
            <a:noAutofit/>
          </a:bodyPr>
          <a:lstStyle/>
          <a:p>
            <a:pPr>
              <a:spcBef>
                <a:spcPts val="200"/>
              </a:spcBef>
            </a:pPr>
            <a:r>
              <a:rPr lang="en-US" sz="1300" err="1"/>
              <a:t>Seokhyeon</a:t>
            </a:r>
            <a:r>
              <a:rPr lang="en-US" sz="1300"/>
              <a:t> Bang</a:t>
            </a:r>
          </a:p>
          <a:p>
            <a:pPr>
              <a:spcBef>
                <a:spcPts val="200"/>
              </a:spcBef>
            </a:pPr>
            <a:r>
              <a:rPr lang="en-US" sz="1300" err="1"/>
              <a:t>Junyoung</a:t>
            </a:r>
            <a:r>
              <a:rPr lang="en-US" sz="1300"/>
              <a:t> Jang</a:t>
            </a:r>
          </a:p>
          <a:p>
            <a:pPr>
              <a:spcBef>
                <a:spcPts val="200"/>
              </a:spcBef>
            </a:pPr>
            <a:r>
              <a:rPr lang="en-US" altLang="ko-Kore-KR" sz="1300" err="1"/>
              <a:t>Doyong</a:t>
            </a:r>
            <a:r>
              <a:rPr lang="en-US" altLang="ko-Kore-KR" sz="1300"/>
              <a:t> Kwon</a:t>
            </a:r>
            <a:endParaRPr lang="en-US" sz="1300"/>
          </a:p>
          <a:p>
            <a:pPr>
              <a:spcBef>
                <a:spcPts val="200"/>
              </a:spcBef>
            </a:pPr>
            <a:r>
              <a:rPr lang="en-US" sz="1300" err="1"/>
              <a:t>Yuseon</a:t>
            </a:r>
            <a:r>
              <a:rPr lang="en-US" sz="1300"/>
              <a:t> Choi</a:t>
            </a:r>
          </a:p>
          <a:p>
            <a:pPr>
              <a:spcBef>
                <a:spcPts val="200"/>
              </a:spcBef>
            </a:pPr>
            <a:r>
              <a:rPr lang="en-US" sz="1300" err="1"/>
              <a:t>Minju</a:t>
            </a:r>
            <a:r>
              <a:rPr lang="en-US" sz="1300"/>
              <a:t> Ro</a:t>
            </a:r>
          </a:p>
          <a:p>
            <a:pPr>
              <a:spcBef>
                <a:spcPts val="200"/>
              </a:spcBef>
            </a:pPr>
            <a:r>
              <a:rPr lang="en-US" sz="1300"/>
              <a:t>Jerry Lee</a:t>
            </a:r>
          </a:p>
          <a:p>
            <a:pPr>
              <a:spcBef>
                <a:spcPts val="200"/>
              </a:spcBef>
            </a:pPr>
            <a:endParaRPr lang="en-US" sz="1300"/>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itle 1">
            <a:extLst>
              <a:ext uri="{FF2B5EF4-FFF2-40B4-BE49-F238E27FC236}">
                <a16:creationId xmlns:a16="http://schemas.microsoft.com/office/drawing/2014/main" id="{06BF7752-518A-38EC-7B23-FBCE2C8E69B9}"/>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Tree>
    <p:extLst>
      <p:ext uri="{BB962C8B-B14F-4D97-AF65-F5344CB8AC3E}">
        <p14:creationId xmlns:p14="http://schemas.microsoft.com/office/powerpoint/2010/main" val="1463652342"/>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Problem Statement</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810489"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tx2"/>
                </a:solidFill>
                <a:latin typeface="+mj-lt"/>
              </a:rPr>
              <a:t>The</a:t>
            </a:r>
            <a:r>
              <a:rPr lang="en-US" altLang="ko-KR" sz="1800" i="0">
                <a:solidFill>
                  <a:schemeClr val="tx2"/>
                </a:solidFill>
                <a:latin typeface="+mj-lt"/>
                <a:ea typeface="돋움"/>
              </a:rPr>
              <a:t> Risk of </a:t>
            </a:r>
            <a:r>
              <a:rPr lang="en-US" altLang="ko-KR" sz="2000" i="0">
                <a:solidFill>
                  <a:schemeClr val="tx2"/>
                </a:solidFill>
                <a:latin typeface="+mj-lt"/>
                <a:ea typeface="돋움"/>
              </a:rPr>
              <a:t>Hacking</a:t>
            </a:r>
            <a:r>
              <a:rPr lang="en-US" altLang="ko-KR" sz="1800" i="0">
                <a:solidFill>
                  <a:schemeClr val="tx2"/>
                </a:solidFill>
                <a:latin typeface="+mj-lt"/>
                <a:ea typeface="돋움"/>
              </a:rPr>
              <a:t> LoRaWAN</a:t>
            </a:r>
            <a:endParaRPr lang="ko-KR" altLang="en-US" sz="1800">
              <a:solidFill>
                <a:schemeClr val="tx2"/>
              </a:solidFill>
            </a:endParaRP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47730" y="1180617"/>
            <a:ext cx="7783991"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spcBef>
                <a:spcPts val="50"/>
              </a:spcBef>
            </a:pPr>
            <a:r>
              <a:rPr lang="en" sz="1800" i="0">
                <a:solidFill>
                  <a:schemeClr val="accent2">
                    <a:lumMod val="95000"/>
                  </a:schemeClr>
                </a:solidFill>
                <a:latin typeface="+mj-lt"/>
              </a:rPr>
              <a:t>- Information loss can cause </a:t>
            </a:r>
            <a:r>
              <a:rPr lang="en" sz="1800" i="0">
                <a:solidFill>
                  <a:schemeClr val="accent2">
                    <a:lumMod val="95000"/>
                  </a:schemeClr>
                </a:solidFill>
                <a:latin typeface="+mj-lt"/>
                <a:ea typeface="돋움"/>
              </a:rPr>
              <a:t>life-threatening and </a:t>
            </a:r>
            <a:r>
              <a:rPr lang="en" sz="1800" i="0">
                <a:solidFill>
                  <a:schemeClr val="accent2">
                    <a:lumMod val="95000"/>
                  </a:schemeClr>
                </a:solidFill>
                <a:latin typeface="+mj-lt"/>
              </a:rPr>
              <a:t>financial</a:t>
            </a:r>
            <a:r>
              <a:rPr lang="en" altLang="ko-KR" sz="1800" i="0">
                <a:solidFill>
                  <a:schemeClr val="accent2">
                    <a:lumMod val="95000"/>
                  </a:schemeClr>
                </a:solidFill>
                <a:latin typeface="+mj-lt"/>
                <a:ea typeface="돋움"/>
              </a:rPr>
              <a:t> </a:t>
            </a:r>
            <a:r>
              <a:rPr lang="en" sz="1800" i="0">
                <a:solidFill>
                  <a:schemeClr val="accent2">
                    <a:lumMod val="95000"/>
                  </a:schemeClr>
                </a:solidFill>
                <a:latin typeface="+mj-lt"/>
              </a:rPr>
              <a:t>damage.</a:t>
            </a:r>
            <a:r>
              <a:rPr lang="en" sz="1800" i="0">
                <a:solidFill>
                  <a:schemeClr val="accent2">
                    <a:lumMod val="95000"/>
                  </a:schemeClr>
                </a:solidFill>
                <a:latin typeface="+mj-lt"/>
                <a:ea typeface="돋움"/>
              </a:rPr>
              <a:t> </a:t>
            </a:r>
            <a:endParaRPr lang="ko-KR" altLang="en-US" sz="1800" i="0">
              <a:solidFill>
                <a:schemeClr val="accent2">
                  <a:lumMod val="95000"/>
                </a:schemeClr>
              </a:solidFill>
              <a:latin typeface="+mj-lt"/>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7" name="그림 7" descr="텍스트, 실내, 벽이(가) 표시된 사진&#10;&#10;자동 생성된 설명">
            <a:extLst>
              <a:ext uri="{FF2B5EF4-FFF2-40B4-BE49-F238E27FC236}">
                <a16:creationId xmlns:a16="http://schemas.microsoft.com/office/drawing/2014/main" id="{F3BFBC42-A704-1CC4-81AC-EE0871CC9CA6}"/>
              </a:ext>
            </a:extLst>
          </p:cNvPr>
          <p:cNvPicPr>
            <a:picLocks noChangeAspect="1"/>
          </p:cNvPicPr>
          <p:nvPr/>
        </p:nvPicPr>
        <p:blipFill>
          <a:blip r:embed="rId2"/>
          <a:stretch>
            <a:fillRect/>
          </a:stretch>
        </p:blipFill>
        <p:spPr>
          <a:xfrm>
            <a:off x="682363" y="1753071"/>
            <a:ext cx="3886199" cy="2585069"/>
          </a:xfrm>
          <a:prstGeom prst="rect">
            <a:avLst/>
          </a:prstGeom>
        </p:spPr>
      </p:pic>
      <p:pic>
        <p:nvPicPr>
          <p:cNvPr id="3" name="그림 5" descr="잔디, 하늘, 실외, 평야이(가) 표시된 사진&#10;&#10;자동 생성된 설명">
            <a:extLst>
              <a:ext uri="{FF2B5EF4-FFF2-40B4-BE49-F238E27FC236}">
                <a16:creationId xmlns:a16="http://schemas.microsoft.com/office/drawing/2014/main" id="{2BBE72D8-3920-A2A2-19B5-B14A9B68A357}"/>
              </a:ext>
            </a:extLst>
          </p:cNvPr>
          <p:cNvPicPr>
            <a:picLocks noChangeAspect="1"/>
          </p:cNvPicPr>
          <p:nvPr/>
        </p:nvPicPr>
        <p:blipFill>
          <a:blip r:embed="rId3"/>
          <a:stretch>
            <a:fillRect/>
          </a:stretch>
        </p:blipFill>
        <p:spPr>
          <a:xfrm>
            <a:off x="5078185" y="1752237"/>
            <a:ext cx="3435016" cy="2585111"/>
          </a:xfrm>
          <a:prstGeom prst="rect">
            <a:avLst/>
          </a:prstGeom>
        </p:spPr>
      </p:pic>
      <p:sp>
        <p:nvSpPr>
          <p:cNvPr id="6" name="Title 1">
            <a:extLst>
              <a:ext uri="{FF2B5EF4-FFF2-40B4-BE49-F238E27FC236}">
                <a16:creationId xmlns:a16="http://schemas.microsoft.com/office/drawing/2014/main" id="{52F59676-CD09-10EE-B2EE-7C64677447A6}"/>
              </a:ext>
            </a:extLst>
          </p:cNvPr>
          <p:cNvSpPr txBox="1">
            <a:spLocks/>
          </p:cNvSpPr>
          <p:nvPr/>
        </p:nvSpPr>
        <p:spPr bwMode="blackWhite">
          <a:xfrm>
            <a:off x="952816" y="4392992"/>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Medical Area</a:t>
            </a:r>
          </a:p>
        </p:txBody>
      </p:sp>
      <p:sp>
        <p:nvSpPr>
          <p:cNvPr id="9" name="Title 1">
            <a:extLst>
              <a:ext uri="{FF2B5EF4-FFF2-40B4-BE49-F238E27FC236}">
                <a16:creationId xmlns:a16="http://schemas.microsoft.com/office/drawing/2014/main" id="{1B152189-B8B1-1B26-61FB-0E14B47A5293}"/>
              </a:ext>
            </a:extLst>
          </p:cNvPr>
          <p:cNvSpPr txBox="1">
            <a:spLocks/>
          </p:cNvSpPr>
          <p:nvPr/>
        </p:nvSpPr>
        <p:spPr bwMode="blackWhite">
          <a:xfrm>
            <a:off x="5120898" y="4392991"/>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Agriculture Area</a:t>
            </a:r>
          </a:p>
        </p:txBody>
      </p:sp>
    </p:spTree>
    <p:extLst>
      <p:ext uri="{BB962C8B-B14F-4D97-AF65-F5344CB8AC3E}">
        <p14:creationId xmlns:p14="http://schemas.microsoft.com/office/powerpoint/2010/main" val="3676892774"/>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Problem Statement</a:t>
            </a:r>
          </a:p>
          <a:p>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54473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Security issues of </a:t>
            </a:r>
            <a:r>
              <a:rPr lang="en-US" altLang="ko-KR" sz="2000" b="1" i="0" err="1">
                <a:solidFill>
                  <a:schemeClr val="tx2"/>
                </a:solidFill>
                <a:latin typeface="Franklin Gothic Medium"/>
                <a:ea typeface="돋움"/>
              </a:rPr>
              <a:t>LoRaWAN</a:t>
            </a:r>
            <a:endParaRPr lang="en-US" altLang="ko-KR" sz="2000" b="1" i="0" err="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8350647"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 sz="1800" i="0">
              <a:solidFill>
                <a:srgbClr val="C00000"/>
              </a:solidFill>
              <a:latin typeface="Franklin Gothic Medium"/>
              <a:ea typeface="돋움"/>
            </a:endParaRPr>
          </a:p>
          <a:p>
            <a:r>
              <a:rPr lang="en" sz="1800" b="1" i="0">
                <a:solidFill>
                  <a:srgbClr val="C00000"/>
                </a:solidFill>
                <a:latin typeface="Franklin Gothic Medium"/>
                <a:ea typeface="돋움"/>
              </a:rPr>
              <a:t>Replay attack</a:t>
            </a:r>
            <a:endParaRPr lang="ko-KR" altLang="en-US" sz="1800" b="1">
              <a:solidFill>
                <a:srgbClr val="C00000"/>
              </a:solidFill>
              <a:ea typeface="돋움"/>
            </a:endParaRPr>
          </a:p>
          <a:p>
            <a:endParaRPr lang="en" sz="1800" b="1" i="0">
              <a:solidFill>
                <a:srgbClr val="C00000"/>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abuses that the security keys do not change after the counter reset </a:t>
            </a:r>
            <a:endParaRPr lang="en" sz="1800" i="0">
              <a:solidFill>
                <a:schemeClr val="accent6"/>
              </a:solidFill>
              <a:ea typeface="돋움"/>
            </a:endParaRPr>
          </a:p>
          <a:p>
            <a:endParaRPr lang="en" sz="1800" i="0">
              <a:solidFill>
                <a:schemeClr val="accent6"/>
              </a:solidFill>
              <a:ea typeface="돋움"/>
            </a:endParaRPr>
          </a:p>
          <a:p>
            <a:endParaRPr lang="en" sz="1800" i="0">
              <a:solidFill>
                <a:schemeClr val="accent2"/>
              </a:solidFill>
              <a:latin typeface="Franklin Gothic Medium"/>
              <a:ea typeface="돋움"/>
            </a:endParaRPr>
          </a:p>
          <a:p>
            <a:r>
              <a:rPr lang="en" sz="1800" b="1" i="0">
                <a:solidFill>
                  <a:srgbClr val="C00000"/>
                </a:solidFill>
                <a:latin typeface="Franklin Gothic Medium"/>
                <a:ea typeface="돋움"/>
              </a:rPr>
              <a:t>ACK spoofing</a:t>
            </a:r>
            <a:endParaRPr lang="en" sz="1800" b="1">
              <a:solidFill>
                <a:srgbClr val="C00000"/>
              </a:solidFill>
            </a:endParaRPr>
          </a:p>
          <a:p>
            <a:endParaRPr lang="en" sz="1800" i="0">
              <a:solidFill>
                <a:schemeClr val="accent6"/>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exploits that </a:t>
            </a:r>
            <a:r>
              <a:rPr lang="en" sz="1800" i="0" err="1">
                <a:solidFill>
                  <a:schemeClr val="accent6"/>
                </a:solidFill>
                <a:latin typeface="Franklin Gothic Medium"/>
                <a:ea typeface="돋움"/>
              </a:rPr>
              <a:t>LoRaWAN</a:t>
            </a:r>
            <a:r>
              <a:rPr lang="en" sz="1800" i="0">
                <a:solidFill>
                  <a:schemeClr val="accent6"/>
                </a:solidFill>
                <a:latin typeface="Franklin Gothic Medium"/>
                <a:ea typeface="돋움"/>
              </a:rPr>
              <a:t> does not specify the sequential number of the ACK message</a:t>
            </a:r>
            <a:endParaRPr lang="en" sz="1800">
              <a:solidFill>
                <a:schemeClr val="accent6"/>
              </a:solidFill>
              <a:ea typeface="돋움"/>
            </a:endParaRPr>
          </a:p>
          <a:p>
            <a:endParaRPr lang="en" sz="1800" i="0">
              <a:solidFill>
                <a:schemeClr val="accent6"/>
              </a:solidFill>
              <a:ea typeface="돋움"/>
            </a:endParaRPr>
          </a:p>
        </p:txBody>
      </p:sp>
    </p:spTree>
    <p:extLst>
      <p:ext uri="{BB962C8B-B14F-4D97-AF65-F5344CB8AC3E}">
        <p14:creationId xmlns:p14="http://schemas.microsoft.com/office/powerpoint/2010/main" val="1392337768"/>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Problem Statement</a:t>
            </a:r>
          </a:p>
          <a:p>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306610"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Security issues of </a:t>
            </a:r>
            <a:r>
              <a:rPr lang="en-US" sz="2000" b="1" i="0" err="1">
                <a:solidFill>
                  <a:schemeClr val="tx2"/>
                </a:solidFill>
                <a:latin typeface="+mj-lt"/>
              </a:rPr>
              <a:t>LoRaWAN</a:t>
            </a:r>
            <a:endParaRPr lang="ko-KR" altLang="en-US">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783991"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mj-lt"/>
              <a:ea typeface="돋움"/>
            </a:endParaRPr>
          </a:p>
          <a:p>
            <a:r>
              <a:rPr lang="en-US" altLang="ko-KR" sz="1800" b="1" i="0">
                <a:solidFill>
                  <a:srgbClr val="C00000"/>
                </a:solidFill>
                <a:latin typeface="+mj-lt"/>
                <a:ea typeface="돋움"/>
              </a:rPr>
              <a:t>Eavesdropping</a:t>
            </a:r>
            <a:endParaRPr lang="ko-KR" altLang="en-US" sz="1800" i="0">
              <a:latin typeface="+mj-lt"/>
            </a:endParaRPr>
          </a:p>
          <a:p>
            <a:endParaRPr lang="en-US" altLang="ko-KR" sz="1800" b="1" i="0">
              <a:solidFill>
                <a:srgbClr val="C00000"/>
              </a:solidFill>
              <a:latin typeface="+mj-lt"/>
              <a:ea typeface="돋움"/>
            </a:endParaRPr>
          </a:p>
          <a:p>
            <a:pPr marL="285750" indent="-285750">
              <a:buFont typeface="Arial"/>
              <a:buChar char="•"/>
            </a:pPr>
            <a:r>
              <a:rPr lang="en-US" sz="1800" i="0">
                <a:solidFill>
                  <a:schemeClr val="accent6"/>
                </a:solidFill>
                <a:latin typeface="+mj-lt"/>
                <a:ea typeface="돋움"/>
              </a:rPr>
              <a:t>It occurs since </a:t>
            </a:r>
            <a:r>
              <a:rPr lang="en-US" sz="1800" i="0" err="1">
                <a:solidFill>
                  <a:schemeClr val="accent6"/>
                </a:solidFill>
                <a:latin typeface="+mj-lt"/>
                <a:ea typeface="돋움"/>
              </a:rPr>
              <a:t>LoRaWAN</a:t>
            </a:r>
            <a:r>
              <a:rPr lang="en-US" sz="1800" i="0">
                <a:solidFill>
                  <a:schemeClr val="accent6"/>
                </a:solidFill>
                <a:latin typeface="+mj-lt"/>
                <a:ea typeface="돋움"/>
              </a:rPr>
              <a:t> uses AES in counter-mode for encryption</a:t>
            </a:r>
            <a:endParaRPr lang="en-US" altLang="ko-KR" sz="1800" i="0">
              <a:solidFill>
                <a:schemeClr val="accent6"/>
              </a:solidFill>
              <a:latin typeface="+mj-lt"/>
              <a:ea typeface="돋움"/>
            </a:endParaRPr>
          </a:p>
          <a:p>
            <a:endParaRPr lang="en-US" altLang="ko-KR" sz="1800" i="0">
              <a:solidFill>
                <a:schemeClr val="accent6"/>
              </a:solidFill>
              <a:latin typeface="+mj-lt"/>
              <a:ea typeface="돋움"/>
            </a:endParaRPr>
          </a:p>
          <a:p>
            <a:r>
              <a:rPr lang="en-US" altLang="ko-KR" sz="1800" i="0">
                <a:solidFill>
                  <a:schemeClr val="accent6"/>
                </a:solidFill>
                <a:latin typeface="+mj-lt"/>
                <a:ea typeface="돋움"/>
              </a:rPr>
              <a:t>​</a:t>
            </a:r>
          </a:p>
          <a:p>
            <a:r>
              <a:rPr lang="en-US" altLang="ko-KR" sz="1800" b="1" i="0">
                <a:solidFill>
                  <a:srgbClr val="C00000"/>
                </a:solidFill>
                <a:latin typeface="+mj-lt"/>
                <a:ea typeface="맑은 고딕"/>
              </a:rPr>
              <a:t>Bit-flipping attack</a:t>
            </a:r>
            <a:r>
              <a:rPr lang="en-US" altLang="ko-KR" sz="1800" b="1" i="0">
                <a:latin typeface="+mj-lt"/>
                <a:ea typeface="맑은 고딕"/>
              </a:rPr>
              <a:t>​</a:t>
            </a:r>
          </a:p>
          <a:p>
            <a:endParaRPr lang="en-US" altLang="ko-KR" sz="1800" i="0">
              <a:solidFill>
                <a:srgbClr val="CFB991"/>
              </a:solidFill>
              <a:latin typeface="+mj-lt"/>
              <a:ea typeface="돋움"/>
            </a:endParaRPr>
          </a:p>
          <a:p>
            <a:pPr marL="285750" indent="-285750">
              <a:buFont typeface="Arial"/>
              <a:buChar char="•"/>
            </a:pPr>
            <a:r>
              <a:rPr lang="en-US" altLang="ko-KR" sz="1800" i="0">
                <a:solidFill>
                  <a:srgbClr val="FFFFFF"/>
                </a:solidFill>
                <a:latin typeface="+mj-lt"/>
                <a:ea typeface="돋움"/>
              </a:rPr>
              <a:t>It uses the characteristic that Advanced Encryption Standard(AES) counter-mode encryption is symmetric to recover the plaintext</a:t>
            </a:r>
            <a:endParaRPr lang="en-US" altLang="ko-KR" sz="1800" i="0">
              <a:latin typeface="+mj-lt"/>
              <a:ea typeface="돋움"/>
            </a:endParaRPr>
          </a:p>
          <a:p>
            <a:r>
              <a:rPr lang="en-US" altLang="ko-KR" sz="1800" i="0">
                <a:latin typeface="+mj-lt"/>
                <a:ea typeface="돋움"/>
              </a:rPr>
              <a:t>​</a:t>
            </a:r>
          </a:p>
        </p:txBody>
      </p:sp>
    </p:spTree>
    <p:extLst>
      <p:ext uri="{BB962C8B-B14F-4D97-AF65-F5344CB8AC3E}">
        <p14:creationId xmlns:p14="http://schemas.microsoft.com/office/powerpoint/2010/main" val="3954906153"/>
      </p:ext>
    </p:extLst>
  </p:cSld>
  <p:clrMapOvr>
    <a:masterClrMapping/>
  </p:clrMapOvr>
  <mc:AlternateContent xmlns:mc="http://schemas.openxmlformats.org/markup-compatibility/2006" xmlns:p14="http://schemas.microsoft.com/office/powerpoint/2010/main">
    <mc:Choice Requires="p14">
      <p:transition spd="slow" p14:dur="2000" advTm="290"/>
    </mc:Choice>
    <mc:Fallback xmlns="">
      <p:transition spd="slow" advTm="2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Problem Statement</a:t>
            </a:r>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2589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Security issues of </a:t>
            </a:r>
            <a:r>
              <a:rPr lang="en-US" sz="2000" b="1" i="0" err="1">
                <a:solidFill>
                  <a:schemeClr val="tx2"/>
                </a:solidFill>
                <a:latin typeface="Franklin Gothic Medium"/>
              </a:rPr>
              <a:t>LoRaWAN</a:t>
            </a:r>
            <a:endParaRPr lang="en-US" sz="2000" b="1" i="0" err="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512771" cy="415498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Franklin Gothic Medium"/>
              <a:ea typeface="돋움"/>
            </a:endParaRPr>
          </a:p>
          <a:p>
            <a:r>
              <a:rPr lang="en-US" altLang="ko-KR" sz="1800" b="1" i="0">
                <a:solidFill>
                  <a:srgbClr val="C00000"/>
                </a:solidFill>
                <a:latin typeface="Franklin Gothic Medium"/>
                <a:ea typeface="돋움"/>
              </a:rPr>
              <a:t>LoRa Class B attack</a:t>
            </a:r>
            <a:r>
              <a:rPr lang="en-US" altLang="ko-KR" sz="1800" b="1" i="0">
                <a:latin typeface="Franklin Gothic Medium"/>
                <a:ea typeface="돋움"/>
              </a:rPr>
              <a:t>​</a:t>
            </a:r>
          </a:p>
          <a:p>
            <a:pPr marL="285750" indent="-285750">
              <a:buFont typeface="Arial"/>
              <a:buChar char="•"/>
            </a:pPr>
            <a:endParaRPr lang="en-US" altLang="ko-KR" sz="1800" i="0">
              <a:solidFill>
                <a:srgbClr val="CFB991"/>
              </a:solidFill>
              <a:latin typeface="Franklin Gothic Medium"/>
              <a:ea typeface="돋움"/>
            </a:endParaRPr>
          </a:p>
          <a:p>
            <a:pPr marL="285750" indent="-285750">
              <a:buFont typeface="Arial"/>
              <a:buChar char="•"/>
            </a:pPr>
            <a:r>
              <a:rPr lang="en-US" sz="1800" i="0">
                <a:solidFill>
                  <a:schemeClr val="accent6"/>
                </a:solidFill>
                <a:latin typeface="+mj-lt"/>
                <a:ea typeface="돋움"/>
              </a:rPr>
              <a:t>It accelerates battery exhaustion by increasing the power consumption of the sensor </a:t>
            </a:r>
            <a:endParaRPr lang="en-US" altLang="ko-KR" sz="1800" i="0">
              <a:solidFill>
                <a:schemeClr val="accent6"/>
              </a:solidFill>
              <a:latin typeface="+mj-lt"/>
              <a:ea typeface="돋움"/>
            </a:endParaRPr>
          </a:p>
          <a:p>
            <a:pPr marL="285750" indent="-285750">
              <a:buFont typeface="Arial"/>
              <a:buChar char="•"/>
            </a:pPr>
            <a:endParaRPr lang="en-US" sz="1800" i="0">
              <a:solidFill>
                <a:schemeClr val="accent6"/>
              </a:solidFill>
              <a:latin typeface="+mj-lt"/>
              <a:ea typeface="돋움"/>
            </a:endParaRPr>
          </a:p>
          <a:p>
            <a:r>
              <a:rPr lang="ko-KR" altLang="en-US" sz="1800" i="0" err="1">
                <a:solidFill>
                  <a:srgbClr val="C00000"/>
                </a:solidFill>
                <a:latin typeface="+mj-lt"/>
                <a:ea typeface="돋움"/>
              </a:rPr>
              <a:t>Conclusion</a:t>
            </a:r>
          </a:p>
          <a:p>
            <a:endParaRPr lang="ko-KR" altLang="en-US" sz="1800" i="0">
              <a:solidFill>
                <a:srgbClr val="C00000"/>
              </a:solidFill>
              <a:latin typeface="+mj-lt"/>
              <a:ea typeface="돋움"/>
            </a:endParaRPr>
          </a:p>
          <a:p>
            <a:pPr marL="285750" indent="-285750">
              <a:lnSpc>
                <a:spcPct val="150000"/>
              </a:lnSpc>
              <a:buFont typeface="Arial"/>
              <a:buChar char="•"/>
            </a:pPr>
            <a:r>
              <a:rPr lang="en-US" sz="1800" i="0">
                <a:solidFill>
                  <a:schemeClr val="accent5"/>
                </a:solidFill>
                <a:latin typeface="+mj-lt"/>
                <a:ea typeface="돋움"/>
              </a:rPr>
              <a:t>LoRa is growing very explosively, but lack of research from a security perspective is still existing on </a:t>
            </a:r>
            <a:r>
              <a:rPr lang="en-US" sz="1800" i="0" err="1">
                <a:solidFill>
                  <a:schemeClr val="accent5"/>
                </a:solidFill>
                <a:latin typeface="+mj-lt"/>
                <a:ea typeface="돋움"/>
              </a:rPr>
              <a:t>LoRaWAN</a:t>
            </a:r>
            <a:r>
              <a:rPr lang="en-US" sz="1800" i="0">
                <a:solidFill>
                  <a:schemeClr val="accent5"/>
                </a:solidFill>
                <a:latin typeface="+mj-lt"/>
                <a:ea typeface="돋움"/>
              </a:rPr>
              <a:t>.</a:t>
            </a:r>
            <a:endParaRPr lang="en-US">
              <a:solidFill>
                <a:schemeClr val="accent5"/>
              </a:solidFill>
            </a:endParaRPr>
          </a:p>
          <a:p>
            <a:pPr marL="285750" indent="-285750">
              <a:lnSpc>
                <a:spcPct val="150000"/>
              </a:lnSpc>
              <a:buFont typeface="Arial"/>
              <a:buChar char="•"/>
            </a:pPr>
            <a:r>
              <a:rPr lang="en-US" sz="1800" i="0">
                <a:solidFill>
                  <a:schemeClr val="accent5"/>
                </a:solidFill>
                <a:latin typeface="+mj-lt"/>
                <a:ea typeface="돋움"/>
              </a:rPr>
              <a:t>Lack of specific guidelines for security research on </a:t>
            </a:r>
            <a:r>
              <a:rPr lang="en-US" sz="1800" i="0" err="1">
                <a:solidFill>
                  <a:schemeClr val="accent5"/>
                </a:solidFill>
                <a:latin typeface="+mj-lt"/>
                <a:ea typeface="돋움"/>
              </a:rPr>
              <a:t>LoRaWAN</a:t>
            </a:r>
            <a:r>
              <a:rPr lang="en-US" sz="1800" i="0">
                <a:solidFill>
                  <a:schemeClr val="accent5"/>
                </a:solidFill>
                <a:latin typeface="+mj-lt"/>
                <a:ea typeface="돋움"/>
              </a:rPr>
              <a:t>.</a:t>
            </a:r>
            <a:endParaRPr lang="en-US">
              <a:solidFill>
                <a:schemeClr val="accent5"/>
              </a:solidFill>
            </a:endParaRPr>
          </a:p>
          <a:p>
            <a:pPr marL="285750" indent="-285750">
              <a:lnSpc>
                <a:spcPct val="150000"/>
              </a:lnSpc>
              <a:buFont typeface="Arial"/>
              <a:buChar char="•"/>
            </a:pPr>
            <a:r>
              <a:rPr lang="en-US" sz="1800" i="0">
                <a:solidFill>
                  <a:schemeClr val="accent5"/>
                </a:solidFill>
                <a:latin typeface="+mj-lt"/>
                <a:ea typeface="돋움"/>
              </a:rPr>
              <a:t>Accompanying the security vulnerabilities of traditional wireless networks.</a:t>
            </a:r>
            <a:endParaRPr lang="en-US">
              <a:solidFill>
                <a:schemeClr val="accent5"/>
              </a:solidFill>
            </a:endParaRPr>
          </a:p>
          <a:p>
            <a:endParaRPr lang="en-US" altLang="ko-KR" sz="1800" i="0">
              <a:solidFill>
                <a:schemeClr val="accent5"/>
              </a:solidFill>
              <a:latin typeface="+mj-lt"/>
              <a:ea typeface="돋움"/>
            </a:endParaRPr>
          </a:p>
          <a:p>
            <a:endParaRPr lang="en-US" altLang="ko-KR" sz="1800" b="1" i="0">
              <a:solidFill>
                <a:schemeClr val="accent6"/>
              </a:solidFill>
              <a:latin typeface="+mj-lt"/>
              <a:ea typeface="돋움"/>
            </a:endParaRPr>
          </a:p>
        </p:txBody>
      </p:sp>
    </p:spTree>
    <p:extLst>
      <p:ext uri="{BB962C8B-B14F-4D97-AF65-F5344CB8AC3E}">
        <p14:creationId xmlns:p14="http://schemas.microsoft.com/office/powerpoint/2010/main" val="1540558054"/>
      </p:ext>
    </p:extLst>
  </p:cSld>
  <p:clrMapOvr>
    <a:masterClrMapping/>
  </p:clrMapOvr>
  <mc:AlternateContent xmlns:mc="http://schemas.openxmlformats.org/markup-compatibility/2006" xmlns:p14="http://schemas.microsoft.com/office/powerpoint/2010/main">
    <mc:Choice Requires="p14">
      <p:transition spd="slow" p14:dur="2000" advTm="130"/>
    </mc:Choice>
    <mc:Fallback xmlns="">
      <p:transition spd="slow" advTm="1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Introduction</a:t>
            </a:r>
            <a:endParaRPr lang="en-US" i="0">
              <a:latin typeface="+mj-lt"/>
            </a:endParaRPr>
          </a:p>
        </p:txBody>
      </p:sp>
      <p:sp>
        <p:nvSpPr>
          <p:cNvPr id="4" name="TextBox 3">
            <a:extLst>
              <a:ext uri="{FF2B5EF4-FFF2-40B4-BE49-F238E27FC236}">
                <a16:creationId xmlns:a16="http://schemas.microsoft.com/office/drawing/2014/main" id="{3CBC706B-D8B0-9892-D099-B99274185AA5}"/>
              </a:ext>
            </a:extLst>
          </p:cNvPr>
          <p:cNvSpPr txBox="1"/>
          <p:nvPr/>
        </p:nvSpPr>
        <p:spPr>
          <a:xfrm>
            <a:off x="639236" y="1277958"/>
            <a:ext cx="7504895" cy="2125253"/>
          </a:xfrm>
          <a:prstGeom prst="rect">
            <a:avLst/>
          </a:prstGeom>
          <a:noFill/>
        </p:spPr>
        <p:txBody>
          <a:bodyPr wrap="square" lIns="91440" tIns="45720" rIns="91440" bIns="45720" anchor="t">
            <a:spAutoFit/>
          </a:bodyPr>
          <a:lstStyle/>
          <a:p>
            <a:pPr marL="171450" indent="-171450">
              <a:lnSpc>
                <a:spcPct val="150000"/>
              </a:lnSpc>
              <a:buFont typeface="Arial" panose="020B0604020202020204" pitchFamily="34" charset="0"/>
              <a:buChar char="•"/>
            </a:pPr>
            <a:r>
              <a:rPr lang="en-US" altLang="ko-KR">
                <a:solidFill>
                  <a:schemeClr val="accent2">
                    <a:lumMod val="95000"/>
                  </a:schemeClr>
                </a:solidFill>
                <a:latin typeface="+mj-lt"/>
                <a:ea typeface="+mn-lt"/>
                <a:cs typeface="+mn-lt"/>
              </a:rPr>
              <a:t>Demonstrating and analyzing the vulnerabilities of the LoRaWAN system </a:t>
            </a:r>
            <a:endParaRPr lang="ko-KR" altLang="en-US">
              <a:solidFill>
                <a:schemeClr val="accent2">
                  <a:lumMod val="95000"/>
                </a:schemeClr>
              </a:solidFill>
              <a:latin typeface="+mj-lt"/>
              <a:ea typeface="돋움"/>
            </a:endParaRPr>
          </a:p>
          <a:p>
            <a:pPr marL="171450" indent="-171450">
              <a:lnSpc>
                <a:spcPct val="150000"/>
              </a:lnSpc>
              <a:buFont typeface="Arial" panose="020B0604020202020204" pitchFamily="34" charset="0"/>
              <a:buChar char="•"/>
            </a:pPr>
            <a:r>
              <a:rPr lang="ko-Kore-KR" altLang="en-US">
                <a:solidFill>
                  <a:schemeClr val="accent2">
                    <a:lumMod val="95000"/>
                  </a:schemeClr>
                </a:solidFill>
                <a:latin typeface="+mj-lt"/>
              </a:rPr>
              <a:t>Constructing the environment with fewer external constraints that reflects real-world</a:t>
            </a:r>
            <a:endParaRPr lang="ko-KR" altLang="en-US">
              <a:solidFill>
                <a:schemeClr val="accent2">
                  <a:lumMod val="95000"/>
                </a:schemeClr>
              </a:solidFill>
              <a:latin typeface="+mj-lt"/>
              <a:ea typeface="돋움"/>
            </a:endParaRPr>
          </a:p>
          <a:p>
            <a:pPr>
              <a:lnSpc>
                <a:spcPct val="150000"/>
              </a:lnSpc>
            </a:pPr>
            <a:endParaRPr lang="ko-Kore-KR" altLang="en-US">
              <a:solidFill>
                <a:schemeClr val="accent2">
                  <a:lumMod val="95000"/>
                </a:schemeClr>
              </a:solidFill>
              <a:latin typeface="+mj-lt"/>
            </a:endParaRPr>
          </a:p>
          <a:p>
            <a:pPr marL="171450" indent="-171450">
              <a:lnSpc>
                <a:spcPct val="150000"/>
              </a:lnSpc>
              <a:buFont typeface="Arial" panose="020B0604020202020204" pitchFamily="34" charset="0"/>
              <a:buChar char="•"/>
            </a:pPr>
            <a:endParaRPr lang="ko-Kore-KR" altLang="en-US">
              <a:solidFill>
                <a:schemeClr val="accent2">
                  <a:lumMod val="95000"/>
                </a:schemeClr>
              </a:solidFill>
              <a:latin typeface="+mj-lt"/>
            </a:endParaRPr>
          </a:p>
        </p:txBody>
      </p:sp>
      <p:sp>
        <p:nvSpPr>
          <p:cNvPr id="3" name="Title 1">
            <a:extLst>
              <a:ext uri="{FF2B5EF4-FFF2-40B4-BE49-F238E27FC236}">
                <a16:creationId xmlns:a16="http://schemas.microsoft.com/office/drawing/2014/main" id="{C3CDCD7C-795F-125F-8343-EF3FB396B0A0}"/>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Goal of 454P</a:t>
            </a:r>
            <a:endParaRPr lang="en-US" altLang="ko-KR" sz="2000" b="1" i="0">
              <a:solidFill>
                <a:schemeClr val="tx2"/>
              </a:solidFill>
            </a:endParaRPr>
          </a:p>
        </p:txBody>
      </p:sp>
    </p:spTree>
    <p:extLst>
      <p:ext uri="{BB962C8B-B14F-4D97-AF65-F5344CB8AC3E}">
        <p14:creationId xmlns:p14="http://schemas.microsoft.com/office/powerpoint/2010/main" val="136132664"/>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4" name="Title">
            <a:extLst>
              <a:ext uri="{FF2B5EF4-FFF2-40B4-BE49-F238E27FC236}">
                <a16:creationId xmlns:a16="http://schemas.microsoft.com/office/drawing/2014/main" id="{3DBA0D68-6BCF-8375-07ED-923FECC6708A}"/>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Progress</a:t>
            </a:r>
            <a:endParaRPr lang="en-US" altLang="ko-KR" i="1">
              <a:solidFill>
                <a:schemeClr val="bg1"/>
              </a:solidFill>
              <a:latin typeface="Franklin Gothic Demi Cond"/>
            </a:endParaRPr>
          </a:p>
        </p:txBody>
      </p:sp>
    </p:spTree>
    <p:extLst>
      <p:ext uri="{BB962C8B-B14F-4D97-AF65-F5344CB8AC3E}">
        <p14:creationId xmlns:p14="http://schemas.microsoft.com/office/powerpoint/2010/main" val="1994297167"/>
      </p:ext>
    </p:extLst>
  </p:cSld>
  <p:clrMapOvr>
    <a:masterClrMapping/>
  </p:clrMapOvr>
  <mc:AlternateContent xmlns:mc="http://schemas.openxmlformats.org/markup-compatibility/2006" xmlns:p14="http://schemas.microsoft.com/office/powerpoint/2010/main">
    <mc:Choice Requires="p14">
      <p:transition spd="slow" p14:dur="2000" advTm="9972"/>
    </mc:Choice>
    <mc:Fallback xmlns="">
      <p:transition spd="slow" advTm="99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pic>
        <p:nvPicPr>
          <p:cNvPr id="3" name="그림 3">
            <a:extLst>
              <a:ext uri="{FF2B5EF4-FFF2-40B4-BE49-F238E27FC236}">
                <a16:creationId xmlns:a16="http://schemas.microsoft.com/office/drawing/2014/main" id="{8C7EEDE9-7F32-9E9F-5004-E7855042C522}"/>
              </a:ext>
            </a:extLst>
          </p:cNvPr>
          <p:cNvPicPr>
            <a:picLocks noChangeAspect="1"/>
          </p:cNvPicPr>
          <p:nvPr/>
        </p:nvPicPr>
        <p:blipFill>
          <a:blip r:embed="rId2"/>
          <a:stretch>
            <a:fillRect/>
          </a:stretch>
        </p:blipFill>
        <p:spPr>
          <a:xfrm>
            <a:off x="737191" y="834164"/>
            <a:ext cx="7669617" cy="4192866"/>
          </a:xfrm>
          <a:prstGeom prst="rect">
            <a:avLst/>
          </a:prstGeom>
        </p:spPr>
      </p:pic>
    </p:spTree>
    <p:extLst>
      <p:ext uri="{BB962C8B-B14F-4D97-AF65-F5344CB8AC3E}">
        <p14:creationId xmlns:p14="http://schemas.microsoft.com/office/powerpoint/2010/main" val="29017062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mj-lt"/>
              </a:rPr>
              <a:t>Join Request</a:t>
            </a:r>
            <a:endParaRPr lang="en-US" altLang="ko-KR" sz="2000" i="0">
              <a:solidFill>
                <a:schemeClr val="tx2"/>
              </a:solidFill>
              <a:ea typeface="돋움"/>
            </a:endParaRPr>
          </a:p>
        </p:txBody>
      </p:sp>
      <p:pic>
        <p:nvPicPr>
          <p:cNvPr id="2" name="그림 3">
            <a:extLst>
              <a:ext uri="{FF2B5EF4-FFF2-40B4-BE49-F238E27FC236}">
                <a16:creationId xmlns:a16="http://schemas.microsoft.com/office/drawing/2014/main" id="{C78A5699-BE7A-420D-C4EC-62A89C84A604}"/>
              </a:ext>
            </a:extLst>
          </p:cNvPr>
          <p:cNvPicPr>
            <a:picLocks noChangeAspect="1"/>
          </p:cNvPicPr>
          <p:nvPr/>
        </p:nvPicPr>
        <p:blipFill>
          <a:blip r:embed="rId2"/>
          <a:stretch>
            <a:fillRect/>
          </a:stretch>
        </p:blipFill>
        <p:spPr>
          <a:xfrm>
            <a:off x="618223" y="1343440"/>
            <a:ext cx="8063260" cy="3416579"/>
          </a:xfrm>
          <a:prstGeom prst="rect">
            <a:avLst/>
          </a:prstGeom>
        </p:spPr>
      </p:pic>
    </p:spTree>
    <p:extLst>
      <p:ext uri="{BB962C8B-B14F-4D97-AF65-F5344CB8AC3E}">
        <p14:creationId xmlns:p14="http://schemas.microsoft.com/office/powerpoint/2010/main" val="99649574"/>
      </p:ext>
    </p:extLst>
  </p:cSld>
  <p:clrMapOvr>
    <a:masterClrMapping/>
  </p:clrMapOvr>
  <mc:AlternateContent xmlns:mc="http://schemas.openxmlformats.org/markup-compatibility/2006" xmlns:p14="http://schemas.microsoft.com/office/powerpoint/2010/main">
    <mc:Choice Requires="p14">
      <p:transition spd="slow" p14:dur="2000" advTm="50835"/>
    </mc:Choice>
    <mc:Fallback xmlns="">
      <p:transition spd="slow" advTm="5083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Franklin Gothic Medium"/>
                <a:ea typeface="돋움"/>
              </a:rPr>
              <a:t>Data Uplink</a:t>
            </a:r>
            <a:endParaRPr lang="en-US" sz="2000" i="0">
              <a:solidFill>
                <a:schemeClr val="tx2"/>
              </a:solidFill>
              <a:ea typeface="돋움"/>
            </a:endParaRPr>
          </a:p>
        </p:txBody>
      </p:sp>
      <p:pic>
        <p:nvPicPr>
          <p:cNvPr id="9" name="그림 9">
            <a:extLst>
              <a:ext uri="{FF2B5EF4-FFF2-40B4-BE49-F238E27FC236}">
                <a16:creationId xmlns:a16="http://schemas.microsoft.com/office/drawing/2014/main" id="{94756243-5F9A-2197-073B-C7C282628042}"/>
              </a:ext>
            </a:extLst>
          </p:cNvPr>
          <p:cNvPicPr>
            <a:picLocks noChangeAspect="1"/>
          </p:cNvPicPr>
          <p:nvPr/>
        </p:nvPicPr>
        <p:blipFill>
          <a:blip r:embed="rId3"/>
          <a:stretch>
            <a:fillRect/>
          </a:stretch>
        </p:blipFill>
        <p:spPr>
          <a:xfrm>
            <a:off x="618223" y="1341120"/>
            <a:ext cx="8083197" cy="3410533"/>
          </a:xfrm>
          <a:prstGeom prst="rect">
            <a:avLst/>
          </a:prstGeom>
        </p:spPr>
      </p:pic>
      <p:sp>
        <p:nvSpPr>
          <p:cNvPr id="10" name="직사각형 3">
            <a:extLst>
              <a:ext uri="{FF2B5EF4-FFF2-40B4-BE49-F238E27FC236}">
                <a16:creationId xmlns:a16="http://schemas.microsoft.com/office/drawing/2014/main" id="{E93944AC-9972-0198-A39F-C71EEE4002B3}"/>
              </a:ext>
            </a:extLst>
          </p:cNvPr>
          <p:cNvSpPr/>
          <p:nvPr/>
        </p:nvSpPr>
        <p:spPr>
          <a:xfrm>
            <a:off x="307789" y="764726"/>
            <a:ext cx="8433552" cy="4247977"/>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sz="3000">
              <a:solidFill>
                <a:srgbClr val="FF0000"/>
              </a:solidFill>
              <a:latin typeface="Franklin Gothic Medium"/>
              <a:ea typeface="돋움"/>
            </a:endParaRPr>
          </a:p>
        </p:txBody>
      </p:sp>
      <p:sp>
        <p:nvSpPr>
          <p:cNvPr id="11" name="TextBox 2">
            <a:extLst>
              <a:ext uri="{FF2B5EF4-FFF2-40B4-BE49-F238E27FC236}">
                <a16:creationId xmlns:a16="http://schemas.microsoft.com/office/drawing/2014/main" id="{5D8ABE7D-DDFD-1BD4-FFC0-9B3CAE463B2C}"/>
              </a:ext>
            </a:extLst>
          </p:cNvPr>
          <p:cNvSpPr txBox="1"/>
          <p:nvPr/>
        </p:nvSpPr>
        <p:spPr>
          <a:xfrm>
            <a:off x="2591628" y="2094671"/>
            <a:ext cx="3973167"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ko-KR" sz="3000">
                <a:solidFill>
                  <a:srgbClr val="FF0000"/>
                </a:solidFill>
                <a:latin typeface="Franklin Gothic Medium"/>
                <a:ea typeface="돋움"/>
              </a:rPr>
              <a:t>Why local LoRaWAN?</a:t>
            </a:r>
            <a:endParaRPr lang="ko-KR" altLang="en-US" sz="3000">
              <a:latin typeface="Franklin Gothic Medium"/>
              <a:ea typeface="돋움"/>
            </a:endParaRPr>
          </a:p>
        </p:txBody>
      </p:sp>
      <p:sp>
        <p:nvSpPr>
          <p:cNvPr id="12" name="TextBox 3">
            <a:extLst>
              <a:ext uri="{FF2B5EF4-FFF2-40B4-BE49-F238E27FC236}">
                <a16:creationId xmlns:a16="http://schemas.microsoft.com/office/drawing/2014/main" id="{C7E26072-F62F-CE14-C7EE-8A7B19FD4737}"/>
              </a:ext>
            </a:extLst>
          </p:cNvPr>
          <p:cNvSpPr txBox="1"/>
          <p:nvPr/>
        </p:nvSpPr>
        <p:spPr>
          <a:xfrm>
            <a:off x="2023024" y="2888714"/>
            <a:ext cx="5111821"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2000">
                <a:solidFill>
                  <a:srgbClr val="F2F2F2"/>
                </a:solidFill>
                <a:latin typeface="Franklin Gothic Medium"/>
                <a:ea typeface="돋움"/>
              </a:rPr>
              <a:t>To learn about LoRaWAN mechanism</a:t>
            </a:r>
          </a:p>
          <a:p>
            <a:pPr algn="ctr"/>
            <a:r>
              <a:rPr lang="en-US" altLang="ko-KR" sz="2000">
                <a:solidFill>
                  <a:srgbClr val="F2F2F2"/>
                </a:solidFill>
                <a:latin typeface="Franklin Gothic Medium"/>
                <a:ea typeface="돋움"/>
              </a:rPr>
              <a:t>To hack the LoRaWAN without legal issues</a:t>
            </a:r>
            <a:endParaRPr lang="ko-KR" altLang="en-US" sz="2000">
              <a:latin typeface="Franklin Gothic Medium"/>
              <a:ea typeface="돋움"/>
            </a:endParaRPr>
          </a:p>
        </p:txBody>
      </p:sp>
    </p:spTree>
    <p:custDataLst>
      <p:tags r:id="rId1"/>
    </p:custDataLst>
    <p:extLst>
      <p:ext uri="{BB962C8B-B14F-4D97-AF65-F5344CB8AC3E}">
        <p14:creationId xmlns:p14="http://schemas.microsoft.com/office/powerpoint/2010/main" val="3319257128"/>
      </p:ext>
    </p:extLst>
  </p:cSld>
  <p:clrMapOvr>
    <a:masterClrMapping/>
  </p:clrMapOvr>
  <mc:AlternateContent xmlns:mc="http://schemas.openxmlformats.org/markup-compatibility/2006" xmlns:p14="http://schemas.microsoft.com/office/powerpoint/2010/main">
    <mc:Choice Requires="p14">
      <p:transition spd="slow" p14:dur="2000" advTm="51332"/>
    </mc:Choice>
    <mc:Fallback xmlns="">
      <p:transition spd="slow" advTm="51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17084" y="3314865"/>
            <a:ext cx="7902612" cy="872547"/>
          </a:xfrm>
          <a:prstGeom prst="rect">
            <a:avLst/>
          </a:prstGeom>
          <a:noFill/>
        </p:spPr>
        <p:txBody>
          <a:bodyPr wrap="square" lIns="91440" tIns="45720" rIns="91440" bIns="45720" anchor="t">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latin typeface="Franklin Gothic Medium"/>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itle 1">
            <a:extLst>
              <a:ext uri="{FF2B5EF4-FFF2-40B4-BE49-F238E27FC236}">
                <a16:creationId xmlns:a16="http://schemas.microsoft.com/office/drawing/2014/main" id="{D476C40C-F889-0289-301A-2BEAFA0CDD4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4252038023"/>
      </p:ext>
    </p:extLst>
  </p:cSld>
  <p:clrMapOvr>
    <a:masterClrMapping/>
  </p:clrMapOvr>
  <mc:AlternateContent xmlns:mc="http://schemas.openxmlformats.org/markup-compatibility/2006" xmlns:p14="http://schemas.microsoft.com/office/powerpoint/2010/main">
    <mc:Choice Requires="p14">
      <p:transition spd="slow" p14:dur="2000" advTm="29920"/>
    </mc:Choice>
    <mc:Fallback xmlns="">
      <p:transition spd="slow" advTm="29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47B6741-043F-671B-35D9-EA33046F720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4845"/>
            <a:ext cx="7790797" cy="276999"/>
          </a:xfrm>
        </p:spPr>
        <p:txBody>
          <a:bodyPr/>
          <a:lstStyle/>
          <a:p>
            <a:r>
              <a:rPr lang="en-US" sz="2000" i="0">
                <a:latin typeface="+mj-lt"/>
              </a:rPr>
              <a:t>Team Members</a:t>
            </a:r>
            <a:r>
              <a:rPr lang="ko-KR" altLang="en-US" sz="2000" i="0">
                <a:latin typeface="+mj-lt"/>
              </a:rPr>
              <a:t> </a:t>
            </a:r>
            <a:r>
              <a:rPr lang="en-US" altLang="ko-KR" sz="2000" i="0">
                <a:latin typeface="+mj-lt"/>
              </a:rPr>
              <a:t>(454P)</a:t>
            </a:r>
            <a:endParaRPr lang="en-US" sz="2000" i="0">
              <a:latin typeface="+mj-lt"/>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26" name="직사각형 25">
            <a:extLst>
              <a:ext uri="{FF2B5EF4-FFF2-40B4-BE49-F238E27FC236}">
                <a16:creationId xmlns:a16="http://schemas.microsoft.com/office/drawing/2014/main" id="{91FB8B95-85A4-D406-7062-B52F915E4F80}"/>
              </a:ext>
            </a:extLst>
          </p:cNvPr>
          <p:cNvSpPr/>
          <p:nvPr/>
        </p:nvSpPr>
        <p:spPr>
          <a:xfrm>
            <a:off x="75650" y="0"/>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8" name="직사각형 27">
            <a:extLst>
              <a:ext uri="{FF2B5EF4-FFF2-40B4-BE49-F238E27FC236}">
                <a16:creationId xmlns:a16="http://schemas.microsoft.com/office/drawing/2014/main" id="{37EA799C-D38B-5025-92DA-5093E31B409E}"/>
              </a:ext>
            </a:extLst>
          </p:cNvPr>
          <p:cNvSpPr/>
          <p:nvPr/>
        </p:nvSpPr>
        <p:spPr>
          <a:xfrm>
            <a:off x="8756691" y="717804"/>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9" name="직사각형 28">
            <a:extLst>
              <a:ext uri="{FF2B5EF4-FFF2-40B4-BE49-F238E27FC236}">
                <a16:creationId xmlns:a16="http://schemas.microsoft.com/office/drawing/2014/main" id="{E561926A-7FC4-83C0-9E33-341E6771B9ED}"/>
              </a:ext>
            </a:extLst>
          </p:cNvPr>
          <p:cNvSpPr/>
          <p:nvPr/>
        </p:nvSpPr>
        <p:spPr>
          <a:xfrm>
            <a:off x="7988977" y="4077957"/>
            <a:ext cx="296133" cy="1066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grpSp>
        <p:nvGrpSpPr>
          <p:cNvPr id="24" name="그룹 23">
            <a:extLst>
              <a:ext uri="{FF2B5EF4-FFF2-40B4-BE49-F238E27FC236}">
                <a16:creationId xmlns:a16="http://schemas.microsoft.com/office/drawing/2014/main" id="{C42CDD23-7370-250F-D66A-FC32EDAF63D7}"/>
              </a:ext>
            </a:extLst>
          </p:cNvPr>
          <p:cNvGrpSpPr/>
          <p:nvPr/>
        </p:nvGrpSpPr>
        <p:grpSpPr>
          <a:xfrm>
            <a:off x="344395" y="1029231"/>
            <a:ext cx="8107738" cy="3735766"/>
            <a:chOff x="403834" y="956079"/>
            <a:chExt cx="8107738" cy="3735766"/>
          </a:xfrm>
        </p:grpSpPr>
        <p:grpSp>
          <p:nvGrpSpPr>
            <p:cNvPr id="22" name="그룹 21">
              <a:extLst>
                <a:ext uri="{FF2B5EF4-FFF2-40B4-BE49-F238E27FC236}">
                  <a16:creationId xmlns:a16="http://schemas.microsoft.com/office/drawing/2014/main" id="{367632C8-2F13-846F-D0CD-733EF5722333}"/>
                </a:ext>
              </a:extLst>
            </p:cNvPr>
            <p:cNvGrpSpPr/>
            <p:nvPr/>
          </p:nvGrpSpPr>
          <p:grpSpPr>
            <a:xfrm>
              <a:off x="6300645" y="3015296"/>
              <a:ext cx="1973609" cy="1674630"/>
              <a:chOff x="6680401" y="3015296"/>
              <a:chExt cx="1973609" cy="1674630"/>
            </a:xfrm>
          </p:grpSpPr>
          <p:sp>
            <p:nvSpPr>
              <p:cNvPr id="7" name="부제목 9">
                <a:extLst>
                  <a:ext uri="{FF2B5EF4-FFF2-40B4-BE49-F238E27FC236}">
                    <a16:creationId xmlns:a16="http://schemas.microsoft.com/office/drawing/2014/main" id="{9111BDD0-3FF7-05D1-6EA3-7D25DF9F36AA}"/>
                  </a:ext>
                </a:extLst>
              </p:cNvPr>
              <p:cNvSpPr txBox="1">
                <a:spLocks/>
              </p:cNvSpPr>
              <p:nvPr/>
            </p:nvSpPr>
            <p:spPr>
              <a:xfrm>
                <a:off x="6680401"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a:solidFill>
                      <a:schemeClr val="tx2"/>
                    </a:solidFill>
                    <a:latin typeface="Franklin Gothic Demi Cond"/>
                  </a:rPr>
                  <a:t>Jerry Lee</a:t>
                </a:r>
              </a:p>
              <a:p>
                <a:pPr algn="ctr">
                  <a:spcBef>
                    <a:spcPts val="200"/>
                  </a:spcBef>
                </a:pPr>
                <a:r>
                  <a:rPr lang="en-US" sz="1000">
                    <a:solidFill>
                      <a:schemeClr val="accent2">
                        <a:lumMod val="95000"/>
                      </a:schemeClr>
                    </a:solidFill>
                    <a:latin typeface="Franklin Gothic Demi Cond"/>
                  </a:rPr>
                  <a:t>Purdue University</a:t>
                </a:r>
              </a:p>
              <a:p>
                <a:pPr algn="ctr">
                  <a:spcBef>
                    <a:spcPts val="200"/>
                  </a:spcBef>
                </a:pPr>
                <a:r>
                  <a:rPr lang="en-US" sz="1000">
                    <a:solidFill>
                      <a:schemeClr val="accent2">
                        <a:lumMod val="95000"/>
                      </a:schemeClr>
                    </a:solidFill>
                    <a:latin typeface="Franklin Gothic Demi Cond"/>
                  </a:rPr>
                  <a:t>lee3245@purdue.edu</a:t>
                </a:r>
              </a:p>
            </p:txBody>
          </p:sp>
          <p:pic>
            <p:nvPicPr>
              <p:cNvPr id="19" name="그림 18" descr="텍스트, 사람, 실내이(가) 표시된 사진&#10;&#10;자동 생성된 설명">
                <a:extLst>
                  <a:ext uri="{FF2B5EF4-FFF2-40B4-BE49-F238E27FC236}">
                    <a16:creationId xmlns:a16="http://schemas.microsoft.com/office/drawing/2014/main" id="{19B2067D-FE9B-03AB-F9C5-118D8B4FFD46}"/>
                  </a:ext>
                </a:extLst>
              </p:cNvPr>
              <p:cNvPicPr>
                <a:picLocks noChangeAspect="1"/>
              </p:cNvPicPr>
              <p:nvPr/>
            </p:nvPicPr>
            <p:blipFill rotWithShape="1">
              <a:blip r:embed="rId2"/>
              <a:srcRect t="12509" b="12509"/>
              <a:stretch/>
            </p:blipFill>
            <p:spPr>
              <a:xfrm>
                <a:off x="7181205" y="3015296"/>
                <a:ext cx="972000" cy="972000"/>
              </a:xfrm>
              <a:prstGeom prst="rect">
                <a:avLst/>
              </a:prstGeom>
            </p:spPr>
          </p:pic>
        </p:grpSp>
        <p:grpSp>
          <p:nvGrpSpPr>
            <p:cNvPr id="13" name="그룹 12">
              <a:extLst>
                <a:ext uri="{FF2B5EF4-FFF2-40B4-BE49-F238E27FC236}">
                  <a16:creationId xmlns:a16="http://schemas.microsoft.com/office/drawing/2014/main" id="{5526C326-8507-C52D-ABC2-C67FDBFAA05D}"/>
                </a:ext>
              </a:extLst>
            </p:cNvPr>
            <p:cNvGrpSpPr/>
            <p:nvPr/>
          </p:nvGrpSpPr>
          <p:grpSpPr>
            <a:xfrm>
              <a:off x="3528179" y="3015296"/>
              <a:ext cx="1973609" cy="1674630"/>
              <a:chOff x="2620163" y="3015296"/>
              <a:chExt cx="1973609" cy="1674630"/>
            </a:xfrm>
          </p:grpSpPr>
          <p:sp>
            <p:nvSpPr>
              <p:cNvPr id="14" name="부제목 9">
                <a:extLst>
                  <a:ext uri="{FF2B5EF4-FFF2-40B4-BE49-F238E27FC236}">
                    <a16:creationId xmlns:a16="http://schemas.microsoft.com/office/drawing/2014/main" id="{716C4686-FD15-99D1-F5A8-7C00D11E6E7A}"/>
                  </a:ext>
                </a:extLst>
              </p:cNvPr>
              <p:cNvSpPr txBox="1">
                <a:spLocks/>
              </p:cNvSpPr>
              <p:nvPr/>
            </p:nvSpPr>
            <p:spPr>
              <a:xfrm>
                <a:off x="2620163"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err="1">
                    <a:solidFill>
                      <a:schemeClr val="tx2"/>
                    </a:solidFill>
                    <a:latin typeface="Franklin Gothic Demi Cond"/>
                  </a:rPr>
                  <a:t>Yuseon</a:t>
                </a:r>
                <a:r>
                  <a:rPr lang="en-US" sz="1400">
                    <a:solidFill>
                      <a:schemeClr val="tx2"/>
                    </a:solidFill>
                    <a:latin typeface="Franklin Gothic Demi Cond"/>
                  </a:rPr>
                  <a:t> Choi</a:t>
                </a:r>
              </a:p>
              <a:p>
                <a:pPr algn="ctr">
                  <a:spcBef>
                    <a:spcPts val="200"/>
                  </a:spcBef>
                </a:pPr>
                <a:r>
                  <a:rPr lang="en-US" altLang="ko-Kore-KR" sz="1000">
                    <a:solidFill>
                      <a:schemeClr val="accent2">
                        <a:lumMod val="95000"/>
                      </a:schemeClr>
                    </a:solidFill>
                  </a:rPr>
                  <a:t>Chonnam National University</a:t>
                </a:r>
              </a:p>
              <a:p>
                <a:pPr algn="ctr">
                  <a:spcBef>
                    <a:spcPts val="200"/>
                  </a:spcBef>
                </a:pPr>
                <a:r>
                  <a:rPr lang="en" altLang="ko-Kore-KR" sz="1000">
                    <a:solidFill>
                      <a:schemeClr val="accent2">
                        <a:lumMod val="95000"/>
                      </a:schemeClr>
                    </a:solidFill>
                  </a:rPr>
                  <a:t>181133@jnu.ac.kr</a:t>
                </a:r>
                <a:endParaRPr lang="en-US" altLang="ko-Kore-KR" sz="1000">
                  <a:solidFill>
                    <a:schemeClr val="accent2">
                      <a:lumMod val="95000"/>
                    </a:schemeClr>
                  </a:solidFill>
                </a:endParaRPr>
              </a:p>
            </p:txBody>
          </p:sp>
          <p:pic>
            <p:nvPicPr>
              <p:cNvPr id="27" name="그림 26" descr="실외, 사람, 도시이(가) 표시된 사진&#10;&#10;자동 생성된 설명">
                <a:extLst>
                  <a:ext uri="{FF2B5EF4-FFF2-40B4-BE49-F238E27FC236}">
                    <a16:creationId xmlns:a16="http://schemas.microsoft.com/office/drawing/2014/main" id="{61B411FF-17EB-6C20-C8FF-8908C71523C1}"/>
                  </a:ext>
                </a:extLst>
              </p:cNvPr>
              <p:cNvPicPr>
                <a:picLocks noChangeAspect="1"/>
              </p:cNvPicPr>
              <p:nvPr/>
            </p:nvPicPr>
            <p:blipFill rotWithShape="1">
              <a:blip r:embed="rId3"/>
              <a:srcRect l="14" t="19938" r="30995" b="28318"/>
              <a:stretch/>
            </p:blipFill>
            <p:spPr>
              <a:xfrm>
                <a:off x="3120967" y="3015296"/>
                <a:ext cx="972000" cy="972000"/>
              </a:xfrm>
              <a:prstGeom prst="rect">
                <a:avLst/>
              </a:prstGeom>
            </p:spPr>
          </p:pic>
        </p:grpSp>
        <p:grpSp>
          <p:nvGrpSpPr>
            <p:cNvPr id="21" name="그룹 20">
              <a:extLst>
                <a:ext uri="{FF2B5EF4-FFF2-40B4-BE49-F238E27FC236}">
                  <a16:creationId xmlns:a16="http://schemas.microsoft.com/office/drawing/2014/main" id="{C829859A-0DB3-194F-1D43-BED04056FBDC}"/>
                </a:ext>
              </a:extLst>
            </p:cNvPr>
            <p:cNvGrpSpPr/>
            <p:nvPr/>
          </p:nvGrpSpPr>
          <p:grpSpPr>
            <a:xfrm>
              <a:off x="466795" y="3017215"/>
              <a:ext cx="2506363" cy="1674630"/>
              <a:chOff x="384951" y="3015296"/>
              <a:chExt cx="2506363" cy="1674630"/>
            </a:xfrm>
          </p:grpSpPr>
          <p:sp>
            <p:nvSpPr>
              <p:cNvPr id="16" name="부제목 9">
                <a:extLst>
                  <a:ext uri="{FF2B5EF4-FFF2-40B4-BE49-F238E27FC236}">
                    <a16:creationId xmlns:a16="http://schemas.microsoft.com/office/drawing/2014/main" id="{DC5FE7D4-5E99-F02F-5FE1-931F2B1BB411}"/>
                  </a:ext>
                </a:extLst>
              </p:cNvPr>
              <p:cNvSpPr txBox="1">
                <a:spLocks/>
              </p:cNvSpPr>
              <p:nvPr/>
            </p:nvSpPr>
            <p:spPr>
              <a:xfrm>
                <a:off x="384951" y="4115410"/>
                <a:ext cx="2506363"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Minju</a:t>
                </a:r>
                <a:r>
                  <a:rPr lang="en-US" altLang="ko-Kore-KR" sz="1400">
                    <a:solidFill>
                      <a:schemeClr val="tx2"/>
                    </a:solidFill>
                  </a:rPr>
                  <a:t> Ro</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romj98@cau.ac.kr</a:t>
                </a:r>
                <a:endParaRPr lang="en-US" altLang="ko-Kore-KR" sz="1000">
                  <a:solidFill>
                    <a:schemeClr val="accent2">
                      <a:lumMod val="95000"/>
                    </a:schemeClr>
                  </a:solidFill>
                </a:endParaRPr>
              </a:p>
            </p:txBody>
          </p:sp>
          <p:pic>
            <p:nvPicPr>
              <p:cNvPr id="31" name="그림 30" descr="사람이(가) 표시된 사진&#10;&#10;자동 생성된 설명">
                <a:extLst>
                  <a:ext uri="{FF2B5EF4-FFF2-40B4-BE49-F238E27FC236}">
                    <a16:creationId xmlns:a16="http://schemas.microsoft.com/office/drawing/2014/main" id="{2013CEE4-6CB0-ABCF-2803-578E91D31318}"/>
                  </a:ext>
                </a:extLst>
              </p:cNvPr>
              <p:cNvPicPr>
                <a:picLocks noChangeAspect="1"/>
              </p:cNvPicPr>
              <p:nvPr/>
            </p:nvPicPr>
            <p:blipFill rotWithShape="1">
              <a:blip r:embed="rId4"/>
              <a:srcRect l="31926" t="29180" r="15299" b="455"/>
              <a:stretch/>
            </p:blipFill>
            <p:spPr>
              <a:xfrm>
                <a:off x="1152132" y="3015296"/>
                <a:ext cx="972000" cy="972000"/>
              </a:xfrm>
              <a:prstGeom prst="rect">
                <a:avLst/>
              </a:prstGeom>
            </p:spPr>
          </p:pic>
        </p:grpSp>
        <p:grpSp>
          <p:nvGrpSpPr>
            <p:cNvPr id="4" name="그룹 3">
              <a:extLst>
                <a:ext uri="{FF2B5EF4-FFF2-40B4-BE49-F238E27FC236}">
                  <a16:creationId xmlns:a16="http://schemas.microsoft.com/office/drawing/2014/main" id="{8EFEC345-CF9F-F7F3-EB9E-2ABB18F58B57}"/>
                </a:ext>
              </a:extLst>
            </p:cNvPr>
            <p:cNvGrpSpPr/>
            <p:nvPr/>
          </p:nvGrpSpPr>
          <p:grpSpPr>
            <a:xfrm>
              <a:off x="403834" y="956079"/>
              <a:ext cx="2632287" cy="1678468"/>
              <a:chOff x="403834" y="956079"/>
              <a:chExt cx="2632287" cy="1678468"/>
            </a:xfrm>
          </p:grpSpPr>
          <p:sp>
            <p:nvSpPr>
              <p:cNvPr id="8" name="부제목 9">
                <a:extLst>
                  <a:ext uri="{FF2B5EF4-FFF2-40B4-BE49-F238E27FC236}">
                    <a16:creationId xmlns:a16="http://schemas.microsoft.com/office/drawing/2014/main" id="{55447667-7ADD-329E-123C-C868CCB8A242}"/>
                  </a:ext>
                </a:extLst>
              </p:cNvPr>
              <p:cNvSpPr txBox="1">
                <a:spLocks/>
              </p:cNvSpPr>
              <p:nvPr/>
            </p:nvSpPr>
            <p:spPr>
              <a:xfrm>
                <a:off x="403834" y="2060031"/>
                <a:ext cx="2632287"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rgbClr val="CFBB91"/>
                    </a:solidFill>
                  </a:rPr>
                  <a:t>Seokhyeon</a:t>
                </a:r>
                <a:r>
                  <a:rPr lang="en-US" altLang="ko-Kore-KR" sz="1400">
                    <a:solidFill>
                      <a:srgbClr val="CFBB91"/>
                    </a:solidFill>
                  </a:rPr>
                  <a:t> Bang (Team Leader)</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kzrt0123@cau.ac.kr</a:t>
                </a:r>
                <a:endParaRPr lang="en-US" altLang="ko-Kore-KR" sz="1000">
                  <a:solidFill>
                    <a:schemeClr val="accent2">
                      <a:lumMod val="95000"/>
                    </a:schemeClr>
                  </a:solidFill>
                </a:endParaRPr>
              </a:p>
            </p:txBody>
          </p:sp>
          <p:pic>
            <p:nvPicPr>
              <p:cNvPr id="11" name="그림 10" descr="사람, 실외이(가) 표시된 사진&#10;&#10;자동 생성된 설명">
                <a:extLst>
                  <a:ext uri="{FF2B5EF4-FFF2-40B4-BE49-F238E27FC236}">
                    <a16:creationId xmlns:a16="http://schemas.microsoft.com/office/drawing/2014/main" id="{65BA492A-F5A9-351E-B27E-72647F91824B}"/>
                  </a:ext>
                </a:extLst>
              </p:cNvPr>
              <p:cNvPicPr>
                <a:picLocks noChangeAspect="1"/>
              </p:cNvPicPr>
              <p:nvPr/>
            </p:nvPicPr>
            <p:blipFill rotWithShape="1">
              <a:blip r:embed="rId5"/>
              <a:srcRect l="20382" t="-47" r="13368" b="47"/>
              <a:stretch/>
            </p:blipFill>
            <p:spPr>
              <a:xfrm>
                <a:off x="1233977" y="956079"/>
                <a:ext cx="972000" cy="972000"/>
              </a:xfrm>
              <a:prstGeom prst="rect">
                <a:avLst/>
              </a:prstGeom>
            </p:spPr>
          </p:pic>
        </p:grpSp>
        <p:grpSp>
          <p:nvGrpSpPr>
            <p:cNvPr id="6" name="그룹 5">
              <a:extLst>
                <a:ext uri="{FF2B5EF4-FFF2-40B4-BE49-F238E27FC236}">
                  <a16:creationId xmlns:a16="http://schemas.microsoft.com/office/drawing/2014/main" id="{6979A5F6-0A49-A12D-CD61-89934529DA61}"/>
                </a:ext>
              </a:extLst>
            </p:cNvPr>
            <p:cNvGrpSpPr/>
            <p:nvPr/>
          </p:nvGrpSpPr>
          <p:grpSpPr>
            <a:xfrm>
              <a:off x="3068074" y="956079"/>
              <a:ext cx="2893820" cy="1678468"/>
              <a:chOff x="3068074" y="956079"/>
              <a:chExt cx="2893820" cy="1678468"/>
            </a:xfrm>
          </p:grpSpPr>
          <p:sp>
            <p:nvSpPr>
              <p:cNvPr id="12" name="부제목 9">
                <a:extLst>
                  <a:ext uri="{FF2B5EF4-FFF2-40B4-BE49-F238E27FC236}">
                    <a16:creationId xmlns:a16="http://schemas.microsoft.com/office/drawing/2014/main" id="{96C0B37C-252F-037E-5B87-5B0E1E4D4DD5}"/>
                  </a:ext>
                </a:extLst>
              </p:cNvPr>
              <p:cNvSpPr txBox="1">
                <a:spLocks/>
              </p:cNvSpPr>
              <p:nvPr/>
            </p:nvSpPr>
            <p:spPr>
              <a:xfrm>
                <a:off x="3068074" y="2060031"/>
                <a:ext cx="2893820"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Doyong</a:t>
                </a:r>
                <a:r>
                  <a:rPr lang="en-US" altLang="ko-Kore-KR" sz="1400">
                    <a:solidFill>
                      <a:schemeClr val="tx2"/>
                    </a:solidFill>
                  </a:rPr>
                  <a:t> Kwon</a:t>
                </a:r>
              </a:p>
              <a:p>
                <a:pPr algn="ctr">
                  <a:spcBef>
                    <a:spcPts val="200"/>
                  </a:spcBef>
                </a:pPr>
                <a:r>
                  <a:rPr lang="en" altLang="ko-Kore-KR" sz="1000">
                    <a:solidFill>
                      <a:schemeClr val="accent2">
                        <a:lumMod val="95000"/>
                      </a:schemeClr>
                    </a:solidFill>
                  </a:rPr>
                  <a:t>Kyungpook National University</a:t>
                </a:r>
              </a:p>
              <a:p>
                <a:pPr algn="ctr">
                  <a:spcBef>
                    <a:spcPts val="200"/>
                  </a:spcBef>
                </a:pPr>
                <a:r>
                  <a:rPr lang="en" altLang="ko-Kore-KR" sz="1000">
                    <a:solidFill>
                      <a:schemeClr val="accent2">
                        <a:lumMod val="95000"/>
                      </a:schemeClr>
                    </a:solidFill>
                  </a:rPr>
                  <a:t>doyong365@knu.ac.kr</a:t>
                </a:r>
              </a:p>
            </p:txBody>
          </p:sp>
          <p:pic>
            <p:nvPicPr>
              <p:cNvPr id="23" name="그림 22" descr="사람, 실내, 벽이(가) 표시된 사진&#10;&#10;자동 생성된 설명">
                <a:extLst>
                  <a:ext uri="{FF2B5EF4-FFF2-40B4-BE49-F238E27FC236}">
                    <a16:creationId xmlns:a16="http://schemas.microsoft.com/office/drawing/2014/main" id="{25D5AF8C-2FE8-C1FF-5E5E-A9BD9420BDF8}"/>
                  </a:ext>
                </a:extLst>
              </p:cNvPr>
              <p:cNvPicPr>
                <a:picLocks noChangeAspect="1"/>
              </p:cNvPicPr>
              <p:nvPr/>
            </p:nvPicPr>
            <p:blipFill rotWithShape="1">
              <a:blip r:embed="rId6"/>
              <a:srcRect l="7497" t="17091" r="39679" b="12477"/>
              <a:stretch/>
            </p:blipFill>
            <p:spPr>
              <a:xfrm rot="5400000">
                <a:off x="4017713" y="956079"/>
                <a:ext cx="972000" cy="972000"/>
              </a:xfrm>
              <a:prstGeom prst="rect">
                <a:avLst/>
              </a:prstGeom>
            </p:spPr>
          </p:pic>
        </p:grpSp>
        <p:grpSp>
          <p:nvGrpSpPr>
            <p:cNvPr id="9" name="그룹 8">
              <a:extLst>
                <a:ext uri="{FF2B5EF4-FFF2-40B4-BE49-F238E27FC236}">
                  <a16:creationId xmlns:a16="http://schemas.microsoft.com/office/drawing/2014/main" id="{5430B665-8B4D-56C1-025A-6439052DB2CE}"/>
                </a:ext>
              </a:extLst>
            </p:cNvPr>
            <p:cNvGrpSpPr/>
            <p:nvPr/>
          </p:nvGrpSpPr>
          <p:grpSpPr>
            <a:xfrm>
              <a:off x="6063328" y="956079"/>
              <a:ext cx="2448244" cy="1678468"/>
              <a:chOff x="6063328" y="956079"/>
              <a:chExt cx="2448244" cy="1678468"/>
            </a:xfrm>
          </p:grpSpPr>
          <p:sp>
            <p:nvSpPr>
              <p:cNvPr id="10" name="부제목 9">
                <a:extLst>
                  <a:ext uri="{FF2B5EF4-FFF2-40B4-BE49-F238E27FC236}">
                    <a16:creationId xmlns:a16="http://schemas.microsoft.com/office/drawing/2014/main" id="{3965F143-0B86-C051-F988-FDFC366AE8AC}"/>
                  </a:ext>
                </a:extLst>
              </p:cNvPr>
              <p:cNvSpPr txBox="1">
                <a:spLocks/>
              </p:cNvSpPr>
              <p:nvPr/>
            </p:nvSpPr>
            <p:spPr>
              <a:xfrm>
                <a:off x="6063328" y="2060031"/>
                <a:ext cx="2448244"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Junyoung</a:t>
                </a:r>
                <a:r>
                  <a:rPr lang="en-US" altLang="ko-Kore-KR" sz="1400">
                    <a:solidFill>
                      <a:schemeClr val="tx2"/>
                    </a:solidFill>
                  </a:rPr>
                  <a:t> Jang</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junjang99@cau.ac.kr</a:t>
                </a:r>
                <a:endParaRPr lang="en-US" altLang="ko-Kore-KR" sz="1000">
                  <a:solidFill>
                    <a:schemeClr val="accent2">
                      <a:lumMod val="95000"/>
                    </a:schemeClr>
                  </a:solidFill>
                </a:endParaRPr>
              </a:p>
            </p:txBody>
          </p:sp>
          <p:pic>
            <p:nvPicPr>
              <p:cNvPr id="36" name="그림 35" descr="텍스트, 건물, 사람, 남자이(가) 표시된 사진&#10;&#10;자동 생성된 설명">
                <a:extLst>
                  <a:ext uri="{FF2B5EF4-FFF2-40B4-BE49-F238E27FC236}">
                    <a16:creationId xmlns:a16="http://schemas.microsoft.com/office/drawing/2014/main" id="{F9644FF7-7AC1-A8DD-91E5-DF3FBB4E0EBB}"/>
                  </a:ext>
                </a:extLst>
              </p:cNvPr>
              <p:cNvPicPr>
                <a:picLocks noChangeAspect="1"/>
              </p:cNvPicPr>
              <p:nvPr/>
            </p:nvPicPr>
            <p:blipFill rotWithShape="1">
              <a:blip r:embed="rId7"/>
              <a:srcRect l="32798" t="45103" r="23610" b="22203"/>
              <a:stretch/>
            </p:blipFill>
            <p:spPr>
              <a:xfrm>
                <a:off x="6801450" y="956079"/>
                <a:ext cx="972000" cy="972000"/>
              </a:xfrm>
              <a:prstGeom prst="rect">
                <a:avLst/>
              </a:prstGeom>
            </p:spPr>
          </p:pic>
        </p:grpSp>
      </p:grpSp>
    </p:spTree>
    <p:extLst>
      <p:ext uri="{BB962C8B-B14F-4D97-AF65-F5344CB8AC3E}">
        <p14:creationId xmlns:p14="http://schemas.microsoft.com/office/powerpoint/2010/main" val="1301822921"/>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78094" y="4585977"/>
            <a:ext cx="77907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sz="1400" i="0">
                <a:solidFill>
                  <a:schemeClr val="accent2">
                    <a:lumMod val="95000"/>
                  </a:schemeClr>
                </a:solidFill>
                <a:latin typeface="+mj-lt"/>
              </a:rPr>
              <a:t>Code blocks for jamming using SDR</a:t>
            </a:r>
            <a:endParaRPr lang="ko-KR" sz="1400">
              <a:solidFill>
                <a:schemeClr val="accent2">
                  <a:lumMod val="95000"/>
                </a:schemeClr>
              </a:solidFill>
            </a:endParaRPr>
          </a:p>
        </p:txBody>
      </p:sp>
      <p:pic>
        <p:nvPicPr>
          <p:cNvPr id="2" name="그림 2">
            <a:extLst>
              <a:ext uri="{FF2B5EF4-FFF2-40B4-BE49-F238E27FC236}">
                <a16:creationId xmlns:a16="http://schemas.microsoft.com/office/drawing/2014/main" id="{AB4E8EE4-50B5-1D85-634A-76DDD32E5C63}"/>
              </a:ext>
            </a:extLst>
          </p:cNvPr>
          <p:cNvPicPr>
            <a:picLocks noChangeAspect="1"/>
          </p:cNvPicPr>
          <p:nvPr/>
        </p:nvPicPr>
        <p:blipFill>
          <a:blip r:embed="rId2"/>
          <a:stretch>
            <a:fillRect/>
          </a:stretch>
        </p:blipFill>
        <p:spPr>
          <a:xfrm>
            <a:off x="1528783" y="1480855"/>
            <a:ext cx="6092132" cy="3031617"/>
          </a:xfrm>
          <a:prstGeom prst="rect">
            <a:avLst/>
          </a:prstGeom>
        </p:spPr>
      </p:pic>
      <p:sp>
        <p:nvSpPr>
          <p:cNvPr id="6" name="Title 1">
            <a:extLst>
              <a:ext uri="{FF2B5EF4-FFF2-40B4-BE49-F238E27FC236}">
                <a16:creationId xmlns:a16="http://schemas.microsoft.com/office/drawing/2014/main" id="{682B24D1-9A2A-4C92-C57C-AF2B1195AB4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1515838945"/>
      </p:ext>
    </p:extLst>
  </p:cSld>
  <p:clrMapOvr>
    <a:masterClrMapping/>
  </p:clrMapOvr>
  <mc:AlternateContent xmlns:mc="http://schemas.openxmlformats.org/markup-compatibility/2006" xmlns:p14="http://schemas.microsoft.com/office/powerpoint/2010/main">
    <mc:Choice Requires="p14">
      <p:transition spd="slow" p14:dur="2000" advTm="8310"/>
    </mc:Choice>
    <mc:Fallback xmlns="">
      <p:transition spd="slow" advTm="831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83537" y="3314865"/>
            <a:ext cx="7902612" cy="872547"/>
          </a:xfrm>
          <a:prstGeom prst="rect">
            <a:avLst/>
          </a:prstGeom>
          <a:noFill/>
        </p:spPr>
        <p:txBody>
          <a:bodyPr wrap="square">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extBox 5">
            <a:extLst>
              <a:ext uri="{FF2B5EF4-FFF2-40B4-BE49-F238E27FC236}">
                <a16:creationId xmlns:a16="http://schemas.microsoft.com/office/drawing/2014/main" id="{45EDC758-CAEF-00DD-3EFB-08A90EAF9E6A}"/>
              </a:ext>
            </a:extLst>
          </p:cNvPr>
          <p:cNvSpPr txBox="1"/>
          <p:nvPr/>
        </p:nvSpPr>
        <p:spPr>
          <a:xfrm>
            <a:off x="683536" y="4046126"/>
            <a:ext cx="7790797" cy="457048"/>
          </a:xfrm>
          <a:prstGeom prst="rect">
            <a:avLst/>
          </a:prstGeom>
          <a:noFill/>
        </p:spPr>
        <p:txBody>
          <a:bodyPr wrap="square">
            <a:spAutoFit/>
          </a:bodyPr>
          <a:lstStyle/>
          <a:p>
            <a:pPr>
              <a:lnSpc>
                <a:spcPct val="150000"/>
              </a:lnSpc>
            </a:pPr>
            <a:r>
              <a:rPr lang="en-US" i="0">
                <a:solidFill>
                  <a:schemeClr val="accent2">
                    <a:lumMod val="95000"/>
                  </a:schemeClr>
                </a:solidFill>
                <a:latin typeface="+mj-lt"/>
              </a:rPr>
              <a:t>2.	Using Canopy devices from 20 years ago ($20 each) - Brute Force</a:t>
            </a:r>
          </a:p>
        </p:txBody>
      </p:sp>
      <p:sp>
        <p:nvSpPr>
          <p:cNvPr id="7" name="Title 1">
            <a:extLst>
              <a:ext uri="{FF2B5EF4-FFF2-40B4-BE49-F238E27FC236}">
                <a16:creationId xmlns:a16="http://schemas.microsoft.com/office/drawing/2014/main" id="{F5D2F023-21F9-A60C-EC0F-0E51437D82B6}"/>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3427650761"/>
      </p:ext>
    </p:extLst>
  </p:cSld>
  <p:clrMapOvr>
    <a:masterClrMapping/>
  </p:clrMapOvr>
  <mc:AlternateContent xmlns:mc="http://schemas.openxmlformats.org/markup-compatibility/2006" xmlns:p14="http://schemas.microsoft.com/office/powerpoint/2010/main">
    <mc:Choice Requires="p14">
      <p:transition spd="slow" p14:dur="2000" advTm="7460"/>
    </mc:Choice>
    <mc:Fallback xmlns="">
      <p:transition spd="slow" advTm="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4" name="Title 1">
            <a:extLst>
              <a:ext uri="{FF2B5EF4-FFF2-40B4-BE49-F238E27FC236}">
                <a16:creationId xmlns:a16="http://schemas.microsoft.com/office/drawing/2014/main" id="{606E9CEE-E9BF-99C0-245F-51E650652F88}"/>
              </a:ext>
            </a:extLst>
          </p:cNvPr>
          <p:cNvSpPr txBox="1">
            <a:spLocks/>
          </p:cNvSpPr>
          <p:nvPr/>
        </p:nvSpPr>
        <p:spPr bwMode="blackWhite">
          <a:xfrm>
            <a:off x="2228674" y="4072680"/>
            <a:ext cx="4731912" cy="281680"/>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sz="1400" i="0">
                <a:solidFill>
                  <a:schemeClr val="accent2">
                    <a:lumMod val="95000"/>
                  </a:schemeClr>
                </a:solidFill>
                <a:latin typeface="Franklin Gothic Medium"/>
                <a:ea typeface="돋움"/>
              </a:rPr>
              <a:t>Access Point </a:t>
            </a:r>
            <a:r>
              <a:rPr lang="en-US" altLang="ko-KR" sz="1400" i="0">
                <a:solidFill>
                  <a:schemeClr val="accent2">
                    <a:lumMod val="95000"/>
                  </a:schemeClr>
                </a:solidFill>
                <a:latin typeface="Franklin Gothic Medium"/>
                <a:ea typeface="돋움"/>
              </a:rPr>
              <a:t>send packets to subscriber working as a barrier</a:t>
            </a:r>
            <a:endParaRPr lang="en-US" altLang="ko-KR" sz="1400" i="0">
              <a:solidFill>
                <a:schemeClr val="accent2">
                  <a:lumMod val="95000"/>
                </a:schemeClr>
              </a:solidFill>
              <a:ea typeface="돋움"/>
            </a:endParaRPr>
          </a:p>
        </p:txBody>
      </p:sp>
      <p:sp>
        <p:nvSpPr>
          <p:cNvPr id="8" name="Title 1">
            <a:extLst>
              <a:ext uri="{FF2B5EF4-FFF2-40B4-BE49-F238E27FC236}">
                <a16:creationId xmlns:a16="http://schemas.microsoft.com/office/drawing/2014/main" id="{2FB473AB-4A70-9DD6-83E5-12B66BBA20C2}"/>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pic>
        <p:nvPicPr>
          <p:cNvPr id="6" name="그림 6">
            <a:extLst>
              <a:ext uri="{FF2B5EF4-FFF2-40B4-BE49-F238E27FC236}">
                <a16:creationId xmlns:a16="http://schemas.microsoft.com/office/drawing/2014/main" id="{4103A7DB-7B97-539A-0310-C2D1073C4C88}"/>
              </a:ext>
            </a:extLst>
          </p:cNvPr>
          <p:cNvPicPr>
            <a:picLocks noChangeAspect="1"/>
          </p:cNvPicPr>
          <p:nvPr/>
        </p:nvPicPr>
        <p:blipFill>
          <a:blip r:embed="rId2"/>
          <a:stretch>
            <a:fillRect/>
          </a:stretch>
        </p:blipFill>
        <p:spPr>
          <a:xfrm>
            <a:off x="617573" y="1652240"/>
            <a:ext cx="7948722" cy="2078252"/>
          </a:xfrm>
          <a:prstGeom prst="rect">
            <a:avLst/>
          </a:prstGeom>
        </p:spPr>
      </p:pic>
    </p:spTree>
    <p:extLst>
      <p:ext uri="{BB962C8B-B14F-4D97-AF65-F5344CB8AC3E}">
        <p14:creationId xmlns:p14="http://schemas.microsoft.com/office/powerpoint/2010/main" val="3889487163"/>
      </p:ext>
    </p:extLst>
  </p:cSld>
  <p:clrMapOvr>
    <a:masterClrMapping/>
  </p:clrMapOvr>
  <mc:AlternateContent xmlns:mc="http://schemas.openxmlformats.org/markup-compatibility/2006" xmlns:p14="http://schemas.microsoft.com/office/powerpoint/2010/main">
    <mc:Choice Requires="p14">
      <p:transition spd="slow" p14:dur="2000" advTm="14468"/>
    </mc:Choice>
    <mc:Fallback xmlns="">
      <p:transition spd="slow" advTm="144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2512534" y="2185971"/>
            <a:ext cx="4464535" cy="9140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6600" i="0">
                <a:solidFill>
                  <a:schemeClr val="accent2">
                    <a:lumMod val="95000"/>
                  </a:schemeClr>
                </a:solidFill>
                <a:latin typeface="+mj-lt"/>
              </a:rPr>
              <a:t>Demo Video</a:t>
            </a:r>
          </a:p>
        </p:txBody>
      </p:sp>
      <p:sp>
        <p:nvSpPr>
          <p:cNvPr id="3" name="Title 1">
            <a:extLst>
              <a:ext uri="{FF2B5EF4-FFF2-40B4-BE49-F238E27FC236}">
                <a16:creationId xmlns:a16="http://schemas.microsoft.com/office/drawing/2014/main" id="{4BAA3086-33B6-520B-C542-E0993F302033}"/>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pic>
        <p:nvPicPr>
          <p:cNvPr id="2" name="KakaoTalk_20221026_163332609">
            <a:hlinkClick r:id="" action="ppaction://media"/>
            <a:extLst>
              <a:ext uri="{FF2B5EF4-FFF2-40B4-BE49-F238E27FC236}">
                <a16:creationId xmlns:a16="http://schemas.microsoft.com/office/drawing/2014/main" id="{7006C5B4-1798-C271-12E8-9F4E3CBEC3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1371" y="1189811"/>
            <a:ext cx="6695090" cy="3765988"/>
          </a:xfrm>
          <a:prstGeom prst="rect">
            <a:avLst/>
          </a:prstGeom>
        </p:spPr>
      </p:pic>
    </p:spTree>
    <p:extLst>
      <p:ext uri="{BB962C8B-B14F-4D97-AF65-F5344CB8AC3E}">
        <p14:creationId xmlns:p14="http://schemas.microsoft.com/office/powerpoint/2010/main" val="967247036"/>
      </p:ext>
    </p:extLst>
  </p:cSld>
  <p:clrMapOvr>
    <a:masterClrMapping/>
  </p:clrMapOvr>
  <mc:AlternateContent xmlns:mc="http://schemas.openxmlformats.org/markup-compatibility/2006" xmlns:p14="http://schemas.microsoft.com/office/powerpoint/2010/main">
    <mc:Choice Requires="p14">
      <p:transition spd="slow" p14:dur="2000" advTm="31463"/>
    </mc:Choice>
    <mc:Fallback xmlns="">
      <p:transition spd="slow" advTm="31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2932703" y="4471401"/>
            <a:ext cx="33711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altLang="ko-KR" sz="1400" i="0">
                <a:solidFill>
                  <a:schemeClr val="accent2">
                    <a:lumMod val="95000"/>
                  </a:schemeClr>
                </a:solidFill>
                <a:latin typeface="Franklin Gothic Medium"/>
                <a:ea typeface="돋움"/>
              </a:rPr>
              <a:t>Using Motorola Canopy</a:t>
            </a:r>
            <a:endParaRPr lang="en-US" altLang="ko-KR" sz="1400" i="0">
              <a:solidFill>
                <a:schemeClr val="accent2">
                  <a:lumMod val="95000"/>
                </a:schemeClr>
              </a:solidFill>
              <a:ea typeface="돋움"/>
            </a:endParaRPr>
          </a:p>
        </p:txBody>
      </p:sp>
      <p:pic>
        <p:nvPicPr>
          <p:cNvPr id="2" name="그림 3">
            <a:extLst>
              <a:ext uri="{FF2B5EF4-FFF2-40B4-BE49-F238E27FC236}">
                <a16:creationId xmlns:a16="http://schemas.microsoft.com/office/drawing/2014/main" id="{1E764E9A-7C55-AF83-CAF1-259D5CA61F28}"/>
              </a:ext>
            </a:extLst>
          </p:cNvPr>
          <p:cNvPicPr>
            <a:picLocks noChangeAspect="1"/>
          </p:cNvPicPr>
          <p:nvPr/>
        </p:nvPicPr>
        <p:blipFill>
          <a:blip r:embed="rId2"/>
          <a:stretch>
            <a:fillRect/>
          </a:stretch>
        </p:blipFill>
        <p:spPr>
          <a:xfrm>
            <a:off x="2680237" y="1525279"/>
            <a:ext cx="3785317" cy="2808634"/>
          </a:xfrm>
          <a:prstGeom prst="rect">
            <a:avLst/>
          </a:prstGeom>
        </p:spPr>
      </p:pic>
      <p:sp>
        <p:nvSpPr>
          <p:cNvPr id="8" name="Title 1">
            <a:extLst>
              <a:ext uri="{FF2B5EF4-FFF2-40B4-BE49-F238E27FC236}">
                <a16:creationId xmlns:a16="http://schemas.microsoft.com/office/drawing/2014/main" id="{2FB473AB-4A70-9DD6-83E5-12B66BBA20C2}"/>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277749832"/>
      </p:ext>
    </p:extLst>
  </p:cSld>
  <p:clrMapOvr>
    <a:masterClrMapping/>
  </p:clrMapOvr>
  <mc:AlternateContent xmlns:mc="http://schemas.openxmlformats.org/markup-compatibility/2006" xmlns:p14="http://schemas.microsoft.com/office/powerpoint/2010/main">
    <mc:Choice Requires="p14">
      <p:transition spd="slow" p14:dur="2000" advTm="14468"/>
    </mc:Choice>
    <mc:Fallback xmlns="">
      <p:transition spd="slow" advTm="144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Sensor</a:t>
            </a:r>
            <a:endParaRPr lang="ko-KR" altLang="en-US" sz="2000">
              <a:latin typeface="+mj-lt"/>
              <a:ea typeface="돋움"/>
            </a:endParaRP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Hacker</a:t>
            </a:r>
          </a:p>
        </p:txBody>
      </p:sp>
      <p:sp>
        <p:nvSpPr>
          <p:cNvPr id="7" name="Title 1">
            <a:extLst>
              <a:ext uri="{FF2B5EF4-FFF2-40B4-BE49-F238E27FC236}">
                <a16:creationId xmlns:a16="http://schemas.microsoft.com/office/drawing/2014/main" id="{48E72B29-3491-8E80-5B1B-2F4814657E6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endParaRPr lang="ko-KR" altLang="en-US" sz="2000" b="1" i="0" err="1">
              <a:solidFill>
                <a:schemeClr val="tx2"/>
              </a:solidFill>
              <a:ea typeface="돋움"/>
            </a:endParaRPr>
          </a:p>
        </p:txBody>
      </p:sp>
    </p:spTree>
    <p:extLst>
      <p:ext uri="{BB962C8B-B14F-4D97-AF65-F5344CB8AC3E}">
        <p14:creationId xmlns:p14="http://schemas.microsoft.com/office/powerpoint/2010/main" val="2462802416"/>
      </p:ext>
    </p:extLst>
  </p:cSld>
  <p:clrMapOvr>
    <a:masterClrMapping/>
  </p:clrMapOvr>
  <mc:AlternateContent xmlns:mc="http://schemas.openxmlformats.org/markup-compatibility/2006" xmlns:p14="http://schemas.microsoft.com/office/powerpoint/2010/main">
    <mc:Choice Requires="p14">
      <p:transition spd="slow" p14:dur="2000" advTm="16495"/>
    </mc:Choice>
    <mc:Fallback xmlns="">
      <p:transition spd="slow" advTm="1649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Sensor</a:t>
            </a: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Hacker</a:t>
            </a:r>
          </a:p>
        </p:txBody>
      </p:sp>
      <p:sp>
        <p:nvSpPr>
          <p:cNvPr id="3" name="화살표: 위쪽 18">
            <a:extLst>
              <a:ext uri="{FF2B5EF4-FFF2-40B4-BE49-F238E27FC236}">
                <a16:creationId xmlns:a16="http://schemas.microsoft.com/office/drawing/2014/main" id="{2ACD403E-EC0B-F317-2034-1E9DE100A506}"/>
              </a:ext>
            </a:extLst>
          </p:cNvPr>
          <p:cNvSpPr/>
          <p:nvPr/>
        </p:nvSpPr>
        <p:spPr>
          <a:xfrm rot="6885949">
            <a:off x="5960762" y="2100183"/>
            <a:ext cx="172360" cy="171723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FCC40F78-5F6B-3380-B130-1834B4CF1892}"/>
              </a:ext>
            </a:extLst>
          </p:cNvPr>
          <p:cNvSpPr txBox="1"/>
          <p:nvPr/>
        </p:nvSpPr>
        <p:spPr>
          <a:xfrm>
            <a:off x="5700812" y="2432706"/>
            <a:ext cx="181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ko-KR" sz="2000">
                <a:latin typeface="+mj-lt"/>
                <a:ea typeface="돋움"/>
              </a:rPr>
              <a:t>Replay Attack</a:t>
            </a:r>
            <a:endParaRPr lang="ko-KR" altLang="en-US" sz="2000">
              <a:latin typeface="+mj-lt"/>
              <a:ea typeface="돋움"/>
            </a:endParaRPr>
          </a:p>
        </p:txBody>
      </p:sp>
      <p:sp>
        <p:nvSpPr>
          <p:cNvPr id="9" name="Title 1">
            <a:extLst>
              <a:ext uri="{FF2B5EF4-FFF2-40B4-BE49-F238E27FC236}">
                <a16:creationId xmlns:a16="http://schemas.microsoft.com/office/drawing/2014/main" id="{312750E9-557D-D1F2-9AEF-E59A0CC5AEC9}"/>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a:solidFill>
                  <a:schemeClr val="tx2"/>
                </a:solidFill>
                <a:latin typeface="Franklin Gothic Medium"/>
                <a:ea typeface="돋움"/>
              </a:rPr>
              <a:t>Replay Attack</a:t>
            </a:r>
            <a:endParaRPr lang="ko-KR" altLang="en-US" sz="2000" b="1" i="0">
              <a:solidFill>
                <a:schemeClr val="tx2"/>
              </a:solidFill>
              <a:ea typeface="돋움"/>
            </a:endParaRPr>
          </a:p>
        </p:txBody>
      </p:sp>
      <p:sp>
        <p:nvSpPr>
          <p:cNvPr id="6" name="TextBox 5">
            <a:extLst>
              <a:ext uri="{FF2B5EF4-FFF2-40B4-BE49-F238E27FC236}">
                <a16:creationId xmlns:a16="http://schemas.microsoft.com/office/drawing/2014/main" id="{902AA5F8-3267-0635-5E93-B157D38266C6}"/>
              </a:ext>
            </a:extLst>
          </p:cNvPr>
          <p:cNvSpPr txBox="1"/>
          <p:nvPr/>
        </p:nvSpPr>
        <p:spPr>
          <a:xfrm>
            <a:off x="601662" y="1444071"/>
            <a:ext cx="3327523" cy="923330"/>
          </a:xfrm>
          <a:prstGeom prst="rect">
            <a:avLst/>
          </a:prstGeom>
          <a:noFill/>
        </p:spPr>
        <p:txBody>
          <a:bodyPr wrap="square" rtlCol="0">
            <a:spAutoFit/>
          </a:bodyPr>
          <a:lstStyle/>
          <a:p>
            <a:r>
              <a:rPr lang="en-US">
                <a:latin typeface="+mj-lt"/>
                <a:ea typeface="맑은 고딕" panose="020B0503020000020004" pitchFamily="50" charset="-127"/>
                <a:cs typeface="Times New Roman" panose="02020603050405020304" pitchFamily="18" charset="0"/>
              </a:rPr>
              <a:t>M</a:t>
            </a:r>
            <a:r>
              <a:rPr lang="en-US" sz="1800">
                <a:effectLst/>
                <a:latin typeface="+mj-lt"/>
                <a:ea typeface="맑은 고딕" panose="020B0503020000020004" pitchFamily="50" charset="-127"/>
                <a:cs typeface="Times New Roman" panose="02020603050405020304" pitchFamily="18" charset="0"/>
              </a:rPr>
              <a:t>aliciously repeating the data</a:t>
            </a:r>
          </a:p>
          <a:p>
            <a:r>
              <a:rPr lang="en-US">
                <a:latin typeface="+mj-lt"/>
                <a:ea typeface="맑은 고딕" panose="020B0503020000020004" pitchFamily="50" charset="-127"/>
                <a:cs typeface="Times New Roman" panose="02020603050405020304" pitchFamily="18" charset="0"/>
              </a:rPr>
              <a:t> -&gt; R</a:t>
            </a:r>
            <a:r>
              <a:rPr lang="en-US" sz="1800">
                <a:effectLst/>
                <a:latin typeface="+mj-lt"/>
                <a:ea typeface="맑은 고딕" panose="020B0503020000020004" pitchFamily="50" charset="-127"/>
                <a:cs typeface="Times New Roman" panose="02020603050405020304" pitchFamily="18" charset="0"/>
              </a:rPr>
              <a:t>esults in a Denial-of-Service attack.</a:t>
            </a:r>
            <a:endParaRPr lang="en-US">
              <a:latin typeface="+mj-lt"/>
            </a:endParaRPr>
          </a:p>
        </p:txBody>
      </p:sp>
    </p:spTree>
    <p:extLst>
      <p:ext uri="{BB962C8B-B14F-4D97-AF65-F5344CB8AC3E}">
        <p14:creationId xmlns:p14="http://schemas.microsoft.com/office/powerpoint/2010/main" val="3210577838"/>
      </p:ext>
    </p:extLst>
  </p:cSld>
  <p:clrMapOvr>
    <a:masterClrMapping/>
  </p:clrMapOvr>
  <mc:AlternateContent xmlns:mc="http://schemas.openxmlformats.org/markup-compatibility/2006" xmlns:p14="http://schemas.microsoft.com/office/powerpoint/2010/main">
    <mc:Choice Requires="p14">
      <p:transition spd="slow" p14:dur="2000" advTm="38080"/>
    </mc:Choice>
    <mc:Fallback xmlns="">
      <p:transition spd="slow" advTm="38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7" name="KakaoTalk_20221026_102954542">
            <a:hlinkClick r:id="" action="ppaction://media"/>
            <a:extLst>
              <a:ext uri="{FF2B5EF4-FFF2-40B4-BE49-F238E27FC236}">
                <a16:creationId xmlns:a16="http://schemas.microsoft.com/office/drawing/2014/main" id="{72D3E325-C3D2-D6C7-A271-8C00FE43F7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5734" y="1300779"/>
            <a:ext cx="6666403" cy="3749852"/>
          </a:xfrm>
          <a:prstGeom prst="rect">
            <a:avLst/>
          </a:prstGeom>
        </p:spPr>
      </p:pic>
      <p:sp>
        <p:nvSpPr>
          <p:cNvPr id="8" name="Title 1">
            <a:extLst>
              <a:ext uri="{FF2B5EF4-FFF2-40B4-BE49-F238E27FC236}">
                <a16:creationId xmlns:a16="http://schemas.microsoft.com/office/drawing/2014/main" id="{689B7A8B-CA4C-887E-EBF9-6D7747B8797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70067591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4" name="Picture 3" descr="Graphical user interface&#10;&#10;Description automatically generated">
            <a:extLst>
              <a:ext uri="{FF2B5EF4-FFF2-40B4-BE49-F238E27FC236}">
                <a16:creationId xmlns:a16="http://schemas.microsoft.com/office/drawing/2014/main" id="{C2661466-D166-CC7E-FE25-2EEFC01A64B6}"/>
              </a:ext>
            </a:extLst>
          </p:cNvPr>
          <p:cNvPicPr>
            <a:picLocks noChangeAspect="1"/>
          </p:cNvPicPr>
          <p:nvPr/>
        </p:nvPicPr>
        <p:blipFill>
          <a:blip r:embed="rId2"/>
          <a:stretch>
            <a:fillRect/>
          </a:stretch>
        </p:blipFill>
        <p:spPr>
          <a:xfrm>
            <a:off x="1245805" y="1300779"/>
            <a:ext cx="6666262" cy="3749772"/>
          </a:xfrm>
          <a:prstGeom prst="rect">
            <a:avLst/>
          </a:prstGeom>
        </p:spPr>
      </p:pic>
      <p:sp>
        <p:nvSpPr>
          <p:cNvPr id="3" name="Title 1">
            <a:extLst>
              <a:ext uri="{FF2B5EF4-FFF2-40B4-BE49-F238E27FC236}">
                <a16:creationId xmlns:a16="http://schemas.microsoft.com/office/drawing/2014/main" id="{268D1D3A-CEC9-1A53-1ADC-E1FC2928DB3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10083369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893952" y="1667129"/>
            <a:ext cx="6095001" cy="1786643"/>
          </a:xfrm>
        </p:spPr>
        <p:txBody>
          <a:bodyPr/>
          <a:lstStyle/>
          <a:p>
            <a:pPr algn="l"/>
            <a:r>
              <a:rPr lang="en-US" i="1">
                <a:solidFill>
                  <a:schemeClr val="bg1"/>
                </a:solidFill>
                <a:latin typeface="Franklin Gothic Demi Cond"/>
              </a:rPr>
              <a:t>Project Milestone</a:t>
            </a:r>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29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237289382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868F0B85-2831-6852-223A-D3C4751FDE4F}"/>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576072" y="533138"/>
            <a:ext cx="7037278" cy="369332"/>
          </a:xfrm>
        </p:spPr>
        <p:txBody>
          <a:bodyPr/>
          <a:lstStyle/>
          <a:p>
            <a:r>
              <a:rPr lang="en-US" sz="3000"/>
              <a:t>Contents</a:t>
            </a:r>
          </a:p>
        </p:txBody>
      </p:sp>
      <p:sp>
        <p:nvSpPr>
          <p:cNvPr id="15" name="Title 1">
            <a:extLst>
              <a:ext uri="{FF2B5EF4-FFF2-40B4-BE49-F238E27FC236}">
                <a16:creationId xmlns:a16="http://schemas.microsoft.com/office/drawing/2014/main" id="{735077A6-CED9-643A-A4BC-FC0BCAB8D523}"/>
              </a:ext>
            </a:extLst>
          </p:cNvPr>
          <p:cNvSpPr txBox="1">
            <a:spLocks/>
          </p:cNvSpPr>
          <p:nvPr/>
        </p:nvSpPr>
        <p:spPr bwMode="blackWhite">
          <a:xfrm>
            <a:off x="629804" y="1087185"/>
            <a:ext cx="7790797" cy="378565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spcBef>
                <a:spcPts val="300"/>
              </a:spcBef>
            </a:pPr>
            <a:r>
              <a:rPr lang="en-US" sz="1600" i="0">
                <a:solidFill>
                  <a:schemeClr val="accent2"/>
                </a:solidFill>
                <a:latin typeface="+mj-lt"/>
              </a:rPr>
              <a:t>1. Background</a:t>
            </a:r>
            <a:endParaRPr lang="ko-KR" altLang="en-US">
              <a:solidFill>
                <a:schemeClr val="accent2"/>
              </a:solidFill>
              <a:ea typeface="돋움"/>
            </a:endParaRPr>
          </a:p>
          <a:p>
            <a:pPr marL="742950" lvl="1" indent="-285750">
              <a:spcBef>
                <a:spcPts val="300"/>
              </a:spcBef>
              <a:buFont typeface="Arial" panose="020B0604020202020204" pitchFamily="34" charset="0"/>
              <a:buChar char="•"/>
            </a:pPr>
            <a:r>
              <a:rPr kumimoji="1" lang="en-US" sz="1600">
                <a:solidFill>
                  <a:schemeClr val="accent2"/>
                </a:solidFill>
              </a:rPr>
              <a:t>What is LoRa? / What is </a:t>
            </a:r>
            <a:r>
              <a:rPr kumimoji="1" lang="en-US" sz="1600" err="1">
                <a:solidFill>
                  <a:schemeClr val="accent2"/>
                </a:solidFill>
              </a:rPr>
              <a:t>LoRaWAN</a:t>
            </a:r>
            <a:r>
              <a:rPr kumimoji="1" lang="en-US" sz="1600">
                <a:solidFill>
                  <a:schemeClr val="accent2"/>
                </a:solidFill>
              </a:rPr>
              <a:t>?</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Advantages of LoRa</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Use Cases of LoRa</a:t>
            </a:r>
            <a:endParaRPr lang="en-US" sz="1600">
              <a:solidFill>
                <a:schemeClr val="accent2"/>
              </a:solidFill>
            </a:endParaRPr>
          </a:p>
          <a:p>
            <a:pPr>
              <a:spcBef>
                <a:spcPts val="300"/>
              </a:spcBef>
            </a:pPr>
            <a:r>
              <a:rPr lang="en-US" sz="1600" i="0">
                <a:solidFill>
                  <a:schemeClr val="accent2"/>
                </a:solidFill>
                <a:latin typeface="+mj-lt"/>
              </a:rPr>
              <a:t>2. Problem Statement</a:t>
            </a:r>
          </a:p>
          <a:p>
            <a:pPr marL="742950" lvl="1" indent="-285750">
              <a:spcBef>
                <a:spcPts val="300"/>
              </a:spcBef>
              <a:buFont typeface="Arial" panose="020B0604020202020204" pitchFamily="34" charset="0"/>
              <a:buChar char="•"/>
            </a:pPr>
            <a:r>
              <a:rPr lang="en-US" sz="1600" b="1">
                <a:solidFill>
                  <a:schemeClr val="accent2"/>
                </a:solidFill>
                <a:ea typeface="+mn-lt"/>
                <a:cs typeface="+mn-lt"/>
              </a:rPr>
              <a:t>The Risk of Hacking </a:t>
            </a:r>
            <a:r>
              <a:rPr lang="en-US" sz="1600" b="1" err="1">
                <a:solidFill>
                  <a:schemeClr val="accent2"/>
                </a:solidFill>
                <a:ea typeface="+mn-lt"/>
                <a:cs typeface="+mn-lt"/>
              </a:rPr>
              <a:t>LoRaWAN</a:t>
            </a:r>
            <a:endParaRPr lang="en-US" sz="1600" err="1">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Security issues of </a:t>
            </a:r>
            <a:r>
              <a:rPr kumimoji="1" lang="en-US" sz="1600" err="1">
                <a:solidFill>
                  <a:schemeClr val="accent2"/>
                </a:solidFill>
              </a:rPr>
              <a:t>LoRaWAN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Goal of 454P</a:t>
            </a:r>
            <a:endParaRPr lang="en-US" sz="1600" i="0">
              <a:solidFill>
                <a:schemeClr val="accent2"/>
              </a:solidFill>
              <a:latin typeface="+mj-lt"/>
            </a:endParaRPr>
          </a:p>
          <a:p>
            <a:pPr>
              <a:spcBef>
                <a:spcPts val="300"/>
              </a:spcBef>
            </a:pPr>
            <a:r>
              <a:rPr lang="en-US" sz="1600" i="0">
                <a:solidFill>
                  <a:schemeClr val="accent2"/>
                </a:solidFill>
                <a:latin typeface="+mj-lt"/>
              </a:rPr>
              <a:t>3. Progress</a:t>
            </a:r>
          </a:p>
          <a:p>
            <a:pPr marL="742950" lvl="1" indent="-285750">
              <a:spcBef>
                <a:spcPts val="300"/>
              </a:spcBef>
              <a:buFont typeface="Arial" panose="020B0604020202020204" pitchFamily="34" charset="0"/>
              <a:buChar char="•"/>
            </a:pPr>
            <a:r>
              <a:rPr kumimoji="1" lang="en-US" sz="1600">
                <a:solidFill>
                  <a:schemeClr val="accent2"/>
                </a:solidFill>
              </a:rPr>
              <a:t>Constructing Local </a:t>
            </a:r>
            <a:r>
              <a:rPr kumimoji="1" lang="en-US" sz="1600" err="1">
                <a:solidFill>
                  <a:schemeClr val="accent2"/>
                </a:solidFill>
              </a:rPr>
              <a:t>LoRaWAN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Methodology – Jamming</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Methodology – Packet Sniffing</a:t>
            </a:r>
            <a:endParaRPr lang="en-US" sz="1600">
              <a:solidFill>
                <a:schemeClr val="accent2"/>
              </a:solidFill>
            </a:endParaRPr>
          </a:p>
          <a:p>
            <a:pPr>
              <a:spcBef>
                <a:spcPts val="300"/>
              </a:spcBef>
            </a:pPr>
            <a:r>
              <a:rPr lang="en-US" sz="1600" i="0">
                <a:solidFill>
                  <a:schemeClr val="accent2"/>
                </a:solidFill>
                <a:latin typeface="+mj-lt"/>
              </a:rPr>
              <a:t>4. Project Milestones</a:t>
            </a:r>
          </a:p>
          <a:p>
            <a:pPr marL="342900" indent="-342900">
              <a:buAutoNum type="arabicPeriod"/>
            </a:pPr>
            <a:endParaRPr lang="en-US" sz="1600" i="0">
              <a:solidFill>
                <a:schemeClr val="accent2"/>
              </a:solidFill>
              <a:latin typeface="+mj-lt"/>
            </a:endParaRPr>
          </a:p>
        </p:txBody>
      </p:sp>
    </p:spTree>
    <p:extLst>
      <p:ext uri="{BB962C8B-B14F-4D97-AF65-F5344CB8AC3E}">
        <p14:creationId xmlns:p14="http://schemas.microsoft.com/office/powerpoint/2010/main" val="1086393092"/>
      </p:ext>
    </p:extLst>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en-US" sz="2000" i="0">
                <a:latin typeface="+mj-lt"/>
              </a:rPr>
              <a:t>Project Milestones</a:t>
            </a:r>
          </a:p>
        </p:txBody>
      </p:sp>
      <p:pic>
        <p:nvPicPr>
          <p:cNvPr id="2" name="그림 3">
            <a:extLst>
              <a:ext uri="{FF2B5EF4-FFF2-40B4-BE49-F238E27FC236}">
                <a16:creationId xmlns:a16="http://schemas.microsoft.com/office/drawing/2014/main" id="{7CEA5160-A688-2C22-3BC0-7BEB9F0A8E65}"/>
              </a:ext>
            </a:extLst>
          </p:cNvPr>
          <p:cNvPicPr>
            <a:picLocks noChangeAspect="1"/>
          </p:cNvPicPr>
          <p:nvPr/>
        </p:nvPicPr>
        <p:blipFill>
          <a:blip r:embed="rId2"/>
          <a:stretch>
            <a:fillRect/>
          </a:stretch>
        </p:blipFill>
        <p:spPr>
          <a:xfrm>
            <a:off x="683419" y="758261"/>
            <a:ext cx="7777162" cy="4269915"/>
          </a:xfrm>
          <a:prstGeom prst="rect">
            <a:avLst/>
          </a:prstGeom>
        </p:spPr>
      </p:pic>
    </p:spTree>
    <p:extLst>
      <p:ext uri="{BB962C8B-B14F-4D97-AF65-F5344CB8AC3E}">
        <p14:creationId xmlns:p14="http://schemas.microsoft.com/office/powerpoint/2010/main" val="490880331"/>
      </p:ext>
    </p:extLst>
  </p:cSld>
  <p:clrMapOvr>
    <a:masterClrMapping/>
  </p:clrMapOvr>
  <mc:AlternateContent xmlns:mc="http://schemas.openxmlformats.org/markup-compatibility/2006">
    <mc:Choice xmlns:p14="http://schemas.microsoft.com/office/powerpoint/2010/main" Requires="p14">
      <p:transition spd="slow" p14:dur="2000" advTm="35609"/>
    </mc:Choice>
    <mc:Fallback>
      <p:transition spd="slow" advTm="356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ko-KR" altLang="en-US" sz="2000" i="0" err="1">
                <a:latin typeface="+mj-lt"/>
                <a:ea typeface="돋움"/>
              </a:rPr>
              <a:t>Reference</a:t>
            </a:r>
          </a:p>
        </p:txBody>
      </p:sp>
      <p:sp>
        <p:nvSpPr>
          <p:cNvPr id="6" name="TextBox 5">
            <a:extLst>
              <a:ext uri="{FF2B5EF4-FFF2-40B4-BE49-F238E27FC236}">
                <a16:creationId xmlns:a16="http://schemas.microsoft.com/office/drawing/2014/main" id="{744FA386-6BD9-0208-A3A6-A99B52F3DDB3}"/>
              </a:ext>
            </a:extLst>
          </p:cNvPr>
          <p:cNvSpPr txBox="1"/>
          <p:nvPr/>
        </p:nvSpPr>
        <p:spPr>
          <a:xfrm>
            <a:off x="335045" y="1068320"/>
            <a:ext cx="8004189" cy="286232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accent2"/>
                </a:solidFill>
                <a:ea typeface="+mn-lt"/>
                <a:cs typeface="+mn-lt"/>
              </a:rPr>
              <a:t>[1] </a:t>
            </a:r>
            <a:r>
              <a:rPr lang="en-US" sz="900">
                <a:solidFill>
                  <a:schemeClr val="accent6"/>
                </a:solidFill>
                <a:ea typeface="+mn-lt"/>
                <a:cs typeface="+mn-lt"/>
              </a:rPr>
              <a:t>Semtech editors. "</a:t>
            </a:r>
            <a:r>
              <a:rPr lang="en-US" sz="900">
                <a:solidFill>
                  <a:schemeClr val="accent2"/>
                </a:solidFill>
                <a:ea typeface="+mn-lt"/>
                <a:cs typeface="+mn-lt"/>
              </a:rPr>
              <a:t>What are LoRa and </a:t>
            </a:r>
            <a:r>
              <a:rPr lang="en-US" sz="900" err="1">
                <a:solidFill>
                  <a:schemeClr val="accent2"/>
                </a:solidFill>
                <a:ea typeface="+mn-lt"/>
                <a:cs typeface="+mn-lt"/>
              </a:rPr>
              <a:t>LoRaWAN</a:t>
            </a:r>
            <a:r>
              <a:rPr lang="en-US" sz="900">
                <a:solidFill>
                  <a:schemeClr val="accent2"/>
                </a:solidFill>
                <a:ea typeface="+mn-lt"/>
                <a:cs typeface="+mn-lt"/>
              </a:rPr>
              <a:t>?</a:t>
            </a:r>
            <a:r>
              <a:rPr lang="en-US" sz="900">
                <a:solidFill>
                  <a:schemeClr val="accent6"/>
                </a:solidFill>
                <a:ea typeface="+mn-lt"/>
                <a:cs typeface="+mn-lt"/>
              </a:rPr>
              <a:t>". </a:t>
            </a:r>
            <a:r>
              <a:rPr lang="en-US" sz="900">
                <a:solidFill>
                  <a:schemeClr val="accent2"/>
                </a:solidFill>
                <a:ea typeface="+mn-lt"/>
                <a:cs typeface="+mn-lt"/>
              </a:rPr>
              <a:t>semtech.com</a:t>
            </a:r>
            <a:r>
              <a:rPr lang="en-US" sz="900">
                <a:solidFill>
                  <a:schemeClr val="accent6"/>
                </a:solidFill>
                <a:ea typeface="+mn-lt"/>
                <a:cs typeface="+mn-lt"/>
              </a:rPr>
              <a:t>. </a:t>
            </a:r>
            <a:r>
              <a:rPr lang="en-US" sz="900">
                <a:solidFill>
                  <a:schemeClr val="accent2"/>
                </a:solidFill>
                <a:ea typeface="+mn-lt"/>
                <a:cs typeface="+mn-lt"/>
                <a:hlinkClick r:id="rId2">
                  <a:extLst>
                    <a:ext uri="{A12FA001-AC4F-418D-AE19-62706E023703}">
                      <ahyp:hlinkClr xmlns:ahyp="http://schemas.microsoft.com/office/drawing/2018/hyperlinkcolor" val="tx"/>
                    </a:ext>
                  </a:extLst>
                </a:hlinkClick>
              </a:rPr>
              <a:t>https://lora-developers.semtech.com/documentation/tech-papers-and-guides/lora-and-lorawan/</a:t>
            </a:r>
            <a:r>
              <a:rPr lang="en-US" sz="900">
                <a:solidFill>
                  <a:schemeClr val="accent2"/>
                </a:solidFill>
                <a:ea typeface="+mn-lt"/>
                <a:cs typeface="+mn-lt"/>
              </a:rPr>
              <a:t> (accessed Oct. 24, 2022).</a:t>
            </a:r>
          </a:p>
          <a:p>
            <a:r>
              <a:rPr lang="en-US" sz="900">
                <a:solidFill>
                  <a:schemeClr val="accent2"/>
                </a:solidFill>
                <a:ea typeface="+mn-lt"/>
                <a:cs typeface="+mn-lt"/>
              </a:rPr>
              <a:t>[2] ResearchGate. "". researchgate.net. https://www.researchgate.net/figure/LoRa-filling-a-gap-for-wireless-communications-LoRa-is-specialized-for-the-requirements_fig2_328372736</a:t>
            </a:r>
          </a:p>
          <a:p>
            <a:r>
              <a:rPr lang="en-US" sz="900">
                <a:solidFill>
                  <a:schemeClr val="accent2"/>
                </a:solidFill>
                <a:ea typeface="+mn-lt"/>
                <a:cs typeface="+mn-lt"/>
              </a:rPr>
              <a:t>[3] Telekom editors. "NB-IoT, </a:t>
            </a:r>
            <a:r>
              <a:rPr lang="en-US" sz="900" err="1">
                <a:solidFill>
                  <a:schemeClr val="accent2"/>
                </a:solidFill>
                <a:ea typeface="+mn-lt"/>
                <a:cs typeface="+mn-lt"/>
              </a:rPr>
              <a:t>LoRaWAN</a:t>
            </a:r>
            <a:r>
              <a:rPr lang="en-US" sz="900">
                <a:solidFill>
                  <a:schemeClr val="accent2"/>
                </a:solidFill>
                <a:ea typeface="+mn-lt"/>
                <a:cs typeface="+mn-lt"/>
              </a:rPr>
              <a:t>, Sigfox: An up-to-date comparison". telekom.com. </a:t>
            </a:r>
            <a:r>
              <a:rPr lang="en-US" sz="900">
                <a:solidFill>
                  <a:schemeClr val="accent2"/>
                </a:solidFill>
                <a:ea typeface="+mn-lt"/>
                <a:cs typeface="+mn-lt"/>
                <a:hlinkClick r:id="rId3">
                  <a:extLst>
                    <a:ext uri="{A12FA001-AC4F-418D-AE19-62706E023703}">
                      <ahyp:hlinkClr xmlns:ahyp="http://schemas.microsoft.com/office/drawing/2018/hyperlinkcolor" val="tx"/>
                    </a:ext>
                  </a:extLst>
                </a:hlinkClick>
              </a:rPr>
              <a:t>https://iot.telekom.com/en/downloads/mobile-iot-network-comparison-nb-iot-lorawan-sigfox</a:t>
            </a:r>
            <a:r>
              <a:rPr lang="en-US" sz="900">
                <a:solidFill>
                  <a:schemeClr val="accent2"/>
                </a:solidFill>
                <a:ea typeface="+mn-lt"/>
                <a:cs typeface="+mn-lt"/>
              </a:rPr>
              <a:t> (accessed Oct. 25, 2022).</a:t>
            </a:r>
            <a:endParaRPr lang="en-US" sz="900">
              <a:solidFill>
                <a:schemeClr val="accent2"/>
              </a:solidFill>
            </a:endParaRPr>
          </a:p>
          <a:p>
            <a:r>
              <a:rPr lang="en-US" sz="900">
                <a:solidFill>
                  <a:schemeClr val="accent2"/>
                </a:solidFill>
                <a:ea typeface="+mn-lt"/>
                <a:cs typeface="+mn-lt"/>
              </a:rPr>
              <a:t>[4] IoT Analytics. "5 things to know about the LPWAN market in 2021". iot-analytics.com. </a:t>
            </a:r>
            <a:r>
              <a:rPr lang="en-US" sz="900">
                <a:solidFill>
                  <a:schemeClr val="accent2"/>
                </a:solidFill>
                <a:ea typeface="+mn-lt"/>
                <a:cs typeface="+mn-lt"/>
                <a:hlinkClick r:id="rId4">
                  <a:extLst>
                    <a:ext uri="{A12FA001-AC4F-418D-AE19-62706E023703}">
                      <ahyp:hlinkClr xmlns:ahyp="http://schemas.microsoft.com/office/drawing/2018/hyperlinkcolor" val="tx"/>
                    </a:ext>
                  </a:extLst>
                </a:hlinkClick>
              </a:rPr>
              <a:t>https://iot-analytics.com/5-things-to-know-lpwan-market/</a:t>
            </a:r>
            <a:r>
              <a:rPr lang="en-US" sz="900">
                <a:solidFill>
                  <a:schemeClr val="accent2"/>
                </a:solidFill>
                <a:ea typeface="+mn-lt"/>
                <a:cs typeface="+mn-lt"/>
              </a:rPr>
              <a:t> (accessed Oct. 25, 2022).</a:t>
            </a:r>
          </a:p>
          <a:p>
            <a:r>
              <a:rPr lang="en-US" sz="900">
                <a:solidFill>
                  <a:schemeClr val="accent6"/>
                </a:solidFill>
                <a:ea typeface="+mn-lt"/>
                <a:cs typeface="+mn-lt"/>
              </a:rPr>
              <a:t>[5] Semtech, "What are LoRa® and </a:t>
            </a:r>
            <a:r>
              <a:rPr lang="en-US" sz="900" err="1">
                <a:solidFill>
                  <a:schemeClr val="accent6"/>
                </a:solidFill>
                <a:ea typeface="+mn-lt"/>
                <a:cs typeface="+mn-lt"/>
              </a:rPr>
              <a:t>LoRaWAN</a:t>
            </a:r>
            <a:r>
              <a:rPr lang="en-US" sz="900">
                <a:solidFill>
                  <a:schemeClr val="accent6"/>
                </a:solidFill>
                <a:ea typeface="+mn-lt"/>
                <a:cs typeface="+mn-lt"/>
              </a:rPr>
              <a:t>®,'' </a:t>
            </a:r>
            <a:r>
              <a:rPr lang="en-US" sz="900" i="1">
                <a:solidFill>
                  <a:schemeClr val="accent6"/>
                </a:solidFill>
                <a:ea typeface="+mn-lt"/>
                <a:cs typeface="+mn-lt"/>
              </a:rPr>
              <a:t>lora-developers.semtech.com</a:t>
            </a:r>
            <a:r>
              <a:rPr lang="en-US" sz="900">
                <a:solidFill>
                  <a:schemeClr val="accent6"/>
                </a:solidFill>
                <a:ea typeface="+mn-lt"/>
                <a:cs typeface="+mn-lt"/>
              </a:rPr>
              <a:t>, </a:t>
            </a:r>
            <a:r>
              <a:rPr lang="en-US" sz="900">
                <a:solidFill>
                  <a:schemeClr val="accent6"/>
                </a:solidFill>
                <a:ea typeface="+mn-lt"/>
                <a:cs typeface="+mn-lt"/>
                <a:hlinkClick r:id="rId5">
                  <a:extLst>
                    <a:ext uri="{A12FA001-AC4F-418D-AE19-62706E023703}">
                      <ahyp:hlinkClr xmlns:ahyp="http://schemas.microsoft.com/office/drawing/2018/hyperlinkcolor" val="tx"/>
                    </a:ext>
                  </a:extLst>
                </a:hlinkClick>
              </a:rPr>
              <a:t>https://lora-</a:t>
            </a:r>
            <a:r>
              <a:rPr lang="en-US" sz="900">
                <a:solidFill>
                  <a:schemeClr val="accent6"/>
                </a:solidFill>
                <a:ea typeface="+mn-lt"/>
                <a:cs typeface="+mn-lt"/>
              </a:rPr>
              <a:t> developers.semtech.com/documentation/tech-papers-and-guides/lora-and-</a:t>
            </a:r>
            <a:r>
              <a:rPr lang="en-US" sz="900" err="1">
                <a:solidFill>
                  <a:schemeClr val="accent6"/>
                </a:solidFill>
                <a:ea typeface="+mn-lt"/>
                <a:cs typeface="+mn-lt"/>
              </a:rPr>
              <a:t>lorawan</a:t>
            </a:r>
            <a:r>
              <a:rPr lang="en-US" sz="900">
                <a:solidFill>
                  <a:schemeClr val="accent6"/>
                </a:solidFill>
                <a:ea typeface="+mn-lt"/>
                <a:cs typeface="+mn-lt"/>
              </a:rPr>
              <a:t> (accessed Sep. 14, 2022).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[6] F. L. Coman, K. M. </a:t>
            </a:r>
            <a:r>
              <a:rPr lang="en-US" sz="900" err="1">
                <a:solidFill>
                  <a:schemeClr val="accent6"/>
                </a:solidFill>
                <a:ea typeface="+mn-lt"/>
                <a:cs typeface="+mn-lt"/>
              </a:rPr>
              <a:t>Malarski</a:t>
            </a:r>
            <a:r>
              <a:rPr lang="en-US" sz="900">
                <a:solidFill>
                  <a:schemeClr val="accent6"/>
                </a:solidFill>
                <a:ea typeface="+mn-lt"/>
                <a:cs typeface="+mn-lt"/>
              </a:rPr>
              <a:t>, M. N. Petersen and S. </a:t>
            </a:r>
            <a:r>
              <a:rPr lang="en-US" sz="900" err="1">
                <a:solidFill>
                  <a:schemeClr val="accent6"/>
                </a:solidFill>
                <a:ea typeface="+mn-lt"/>
                <a:cs typeface="+mn-lt"/>
              </a:rPr>
              <a:t>Ruepp</a:t>
            </a:r>
            <a:r>
              <a:rPr lang="en-US" sz="900">
                <a:solidFill>
                  <a:schemeClr val="accent6"/>
                </a:solidFill>
                <a:ea typeface="+mn-lt"/>
                <a:cs typeface="+mn-lt"/>
              </a:rPr>
              <a:t>, "Security Issues in Internet of Things: Vulnerability Analysis of </a:t>
            </a:r>
            <a:r>
              <a:rPr lang="en-US" sz="900" err="1">
                <a:solidFill>
                  <a:schemeClr val="accent6"/>
                </a:solidFill>
                <a:ea typeface="+mn-lt"/>
                <a:cs typeface="+mn-lt"/>
              </a:rPr>
              <a:t>LoRaWAN</a:t>
            </a:r>
            <a:r>
              <a:rPr lang="en-US" sz="900">
                <a:solidFill>
                  <a:schemeClr val="accent6"/>
                </a:solidFill>
                <a:ea typeface="+mn-lt"/>
                <a:cs typeface="+mn-lt"/>
              </a:rPr>
              <a:t>, Sigfox and NB-IoT," 2019 Global IoT Summit (</a:t>
            </a:r>
            <a:r>
              <a:rPr lang="en-US" sz="900" err="1">
                <a:solidFill>
                  <a:schemeClr val="accent6"/>
                </a:solidFill>
                <a:ea typeface="+mn-lt"/>
                <a:cs typeface="+mn-lt"/>
              </a:rPr>
              <a:t>GIoTS</a:t>
            </a:r>
            <a:r>
              <a:rPr lang="en-US" sz="900">
                <a:solidFill>
                  <a:schemeClr val="accent6"/>
                </a:solidFill>
                <a:ea typeface="+mn-lt"/>
                <a:cs typeface="+mn-lt"/>
              </a:rPr>
              <a:t>), 2019, pp. 1-6, </a:t>
            </a:r>
            <a:r>
              <a:rPr lang="en-US" sz="900" err="1">
                <a:solidFill>
                  <a:schemeClr val="accent6"/>
                </a:solidFill>
                <a:ea typeface="+mn-lt"/>
                <a:cs typeface="+mn-lt"/>
              </a:rPr>
              <a:t>doi</a:t>
            </a:r>
            <a:r>
              <a:rPr lang="en-US" sz="900">
                <a:solidFill>
                  <a:schemeClr val="accent6"/>
                </a:solidFill>
                <a:ea typeface="+mn-lt"/>
                <a:cs typeface="+mn-lt"/>
              </a:rPr>
              <a:t>: 10.1109/GIOTS.2019.8766430.</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[7] The Things Industries, "Why you should use lora technology and </a:t>
            </a:r>
            <a:r>
              <a:rPr lang="en-US" sz="900" err="1">
                <a:solidFill>
                  <a:schemeClr val="accent6"/>
                </a:solidFill>
                <a:ea typeface="+mn-lt"/>
                <a:cs typeface="+mn-lt"/>
              </a:rPr>
              <a:t>LoRaWAN</a:t>
            </a:r>
            <a:r>
              <a:rPr lang="en-US" sz="900">
                <a:solidFill>
                  <a:schemeClr val="accent6"/>
                </a:solidFill>
                <a:ea typeface="+mn-lt"/>
                <a:cs typeface="+mn-lt"/>
              </a:rPr>
              <a:t>® for your next IOT use case,”</a:t>
            </a:r>
            <a:r>
              <a:rPr lang="en-US" sz="900" i="1">
                <a:solidFill>
                  <a:schemeClr val="accent6"/>
                </a:solidFill>
                <a:ea typeface="+mn-lt"/>
                <a:cs typeface="+mn-lt"/>
              </a:rPr>
              <a:t> </a:t>
            </a:r>
            <a:r>
              <a:rPr lang="en-US" sz="900" i="1">
                <a:solidFill>
                  <a:schemeClr val="accent6"/>
                </a:solidFill>
                <a:ea typeface="+mn-lt"/>
                <a:cs typeface="+mn-lt"/>
                <a:hlinkClick r:id="rId6">
                  <a:extLst>
                    <a:ext uri="{A12FA001-AC4F-418D-AE19-62706E023703}">
                      <ahyp:hlinkClr xmlns:ahyp="http://schemas.microsoft.com/office/drawing/2018/hyperlinkcolor" val="tx"/>
                    </a:ext>
                  </a:extLst>
                </a:hlinkClick>
              </a:rPr>
              <a:t>www.thethingsindustries.com</a:t>
            </a:r>
            <a:r>
              <a:rPr lang="en-US" sz="900" i="1">
                <a:solidFill>
                  <a:schemeClr val="accent6"/>
                </a:solidFill>
                <a:ea typeface="+mn-lt"/>
                <a:cs typeface="+mn-lt"/>
              </a:rPr>
              <a:t>,</a:t>
            </a:r>
            <a:r>
              <a:rPr lang="en-US" sz="900">
                <a:solidFill>
                  <a:schemeClr val="accent6"/>
                </a:solidFill>
                <a:ea typeface="+mn-lt"/>
                <a:cs typeface="+mn-lt"/>
              </a:rPr>
              <a:t> </a:t>
            </a:r>
            <a:r>
              <a:rPr lang="en-US" sz="900">
                <a:solidFill>
                  <a:schemeClr val="accent6"/>
                </a:solidFill>
                <a:ea typeface="+mn-lt"/>
                <a:cs typeface="+mn-lt"/>
                <a:hlinkClick r:id="rId7">
                  <a:extLst>
                    <a:ext uri="{A12FA001-AC4F-418D-AE19-62706E023703}">
                      <ahyp:hlinkClr xmlns:ahyp="http://schemas.microsoft.com/office/drawing/2018/hyperlinkcolor" val="tx"/>
                    </a:ext>
                  </a:extLst>
                </a:hlinkClick>
              </a:rPr>
              <a:t>https://www.thethingsindustries.com/news/why-you-should-use-lora-technology-and-lorawan-for-your-next-iot-use-case/</a:t>
            </a:r>
            <a:r>
              <a:rPr lang="en-US" sz="900">
                <a:solidFill>
                  <a:schemeClr val="accent6"/>
                </a:solidFill>
                <a:ea typeface="+mn-lt"/>
                <a:cs typeface="+mn-lt"/>
              </a:rPr>
              <a:t> (accessed Oct. 10, 2022).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[8] X. Yang, E. </a:t>
            </a:r>
            <a:r>
              <a:rPr lang="en-US" sz="900" err="1">
                <a:solidFill>
                  <a:schemeClr val="accent6"/>
                </a:solidFill>
                <a:ea typeface="+mn-lt"/>
                <a:cs typeface="+mn-lt"/>
              </a:rPr>
              <a:t>Karampatzakis</a:t>
            </a:r>
            <a:r>
              <a:rPr lang="en-US" sz="900">
                <a:solidFill>
                  <a:schemeClr val="accent6"/>
                </a:solidFill>
                <a:ea typeface="+mn-lt"/>
                <a:cs typeface="+mn-lt"/>
              </a:rPr>
              <a:t>, C. Doerr and F. Kuipers, "Security Vulnerabilities in </a:t>
            </a:r>
            <a:r>
              <a:rPr lang="en-US" sz="900" err="1">
                <a:solidFill>
                  <a:schemeClr val="accent6"/>
                </a:solidFill>
                <a:ea typeface="+mn-lt"/>
                <a:cs typeface="+mn-lt"/>
              </a:rPr>
              <a:t>LoRaWAN</a:t>
            </a:r>
            <a:r>
              <a:rPr lang="en-US" sz="900">
                <a:solidFill>
                  <a:schemeClr val="accent6"/>
                </a:solidFill>
                <a:ea typeface="+mn-lt"/>
                <a:cs typeface="+mn-lt"/>
              </a:rPr>
              <a:t>," 2018 IEEE/ACM Third Int. Conf. on Internet-of-Things Design and Implementation (</a:t>
            </a:r>
            <a:r>
              <a:rPr lang="en-US" sz="900" err="1">
                <a:solidFill>
                  <a:schemeClr val="accent6"/>
                </a:solidFill>
                <a:ea typeface="+mn-lt"/>
                <a:cs typeface="+mn-lt"/>
              </a:rPr>
              <a:t>IoTDI</a:t>
            </a:r>
            <a:r>
              <a:rPr lang="en-US" sz="900">
                <a:solidFill>
                  <a:schemeClr val="accent6"/>
                </a:solidFill>
                <a:ea typeface="+mn-lt"/>
                <a:cs typeface="+mn-lt"/>
              </a:rPr>
              <a:t>), 2018, pp. 129-140, </a:t>
            </a:r>
            <a:r>
              <a:rPr lang="en-US" sz="900" err="1">
                <a:solidFill>
                  <a:schemeClr val="accent6"/>
                </a:solidFill>
                <a:ea typeface="+mn-lt"/>
                <a:cs typeface="+mn-lt"/>
              </a:rPr>
              <a:t>doi</a:t>
            </a:r>
            <a:r>
              <a:rPr lang="en-US" sz="900">
                <a:solidFill>
                  <a:schemeClr val="accent6"/>
                </a:solidFill>
                <a:ea typeface="+mn-lt"/>
                <a:cs typeface="+mn-lt"/>
              </a:rPr>
              <a:t>: 10.1109/IoTDI.2018.00022.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[9] </a:t>
            </a:r>
            <a:r>
              <a:rPr lang="en-US" sz="900" err="1">
                <a:solidFill>
                  <a:schemeClr val="accent6"/>
                </a:solidFill>
                <a:ea typeface="+mn-lt"/>
                <a:cs typeface="+mn-lt"/>
              </a:rPr>
              <a:t>IoActive</a:t>
            </a:r>
            <a:r>
              <a:rPr lang="en-US" sz="900">
                <a:solidFill>
                  <a:schemeClr val="accent6"/>
                </a:solidFill>
                <a:ea typeface="+mn-lt"/>
                <a:cs typeface="+mn-lt"/>
              </a:rPr>
              <a:t>, "</a:t>
            </a:r>
            <a:r>
              <a:rPr lang="en-US" sz="900" err="1">
                <a:solidFill>
                  <a:schemeClr val="accent6"/>
                </a:solidFill>
                <a:ea typeface="+mn-lt"/>
                <a:cs typeface="+mn-lt"/>
              </a:rPr>
              <a:t>LoRaWAN</a:t>
            </a:r>
            <a:r>
              <a:rPr lang="en-US" sz="900">
                <a:solidFill>
                  <a:schemeClr val="accent6"/>
                </a:solidFill>
                <a:ea typeface="+mn-lt"/>
                <a:cs typeface="+mn-lt"/>
              </a:rPr>
              <a:t> Networks Susceptible to Hacking: Common Cyber Security Problems, How to Detect and Prevent Them.", </a:t>
            </a:r>
            <a:r>
              <a:rPr lang="en-US" sz="900" i="1">
                <a:solidFill>
                  <a:schemeClr val="accent6"/>
                </a:solidFill>
                <a:ea typeface="+mn-lt"/>
                <a:cs typeface="+mn-lt"/>
              </a:rPr>
              <a:t>act-on.ioactive.com</a:t>
            </a:r>
            <a:r>
              <a:rPr lang="en-US" sz="900">
                <a:solidFill>
                  <a:schemeClr val="accent6"/>
                </a:solidFill>
                <a:ea typeface="+mn-lt"/>
                <a:cs typeface="+mn-lt"/>
              </a:rPr>
              <a:t>, </a:t>
            </a:r>
            <a:r>
              <a:rPr lang="en-US" sz="900">
                <a:solidFill>
                  <a:schemeClr val="accent6"/>
                </a:solidFill>
                <a:ea typeface="+mn-lt"/>
                <a:cs typeface="+mn-lt"/>
                <a:hlinkClick r:id="rId8">
                  <a:extLst>
                    <a:ext uri="{A12FA001-AC4F-418D-AE19-62706E023703}">
                      <ahyp:hlinkClr xmlns:ahyp="http://schemas.microsoft.com/office/drawing/2018/hyperlinkcolor" val="tx"/>
                    </a:ext>
                  </a:extLst>
                </a:hlinkClick>
              </a:rPr>
              <a:t>https://act-on.ioactive.com/acton/attachment/34793/f-87b45f5f</a:t>
            </a:r>
            <a:r>
              <a:rPr lang="en-US" sz="900">
                <a:solidFill>
                  <a:schemeClr val="accent6"/>
                </a:solidFill>
                <a:ea typeface="+mn-lt"/>
                <a:cs typeface="+mn-lt"/>
              </a:rPr>
              <a:t> -f181-44fc-82a8-8e53c501dc4e/1/-/-/-/-/</a:t>
            </a:r>
            <a:r>
              <a:rPr lang="en-US" sz="900" err="1">
                <a:solidFill>
                  <a:schemeClr val="accent6"/>
                </a:solidFill>
                <a:ea typeface="+mn-lt"/>
                <a:cs typeface="+mn-lt"/>
              </a:rPr>
              <a:t>LoRaWAN</a:t>
            </a:r>
            <a:r>
              <a:rPr lang="en-US" sz="900">
                <a:solidFill>
                  <a:schemeClr val="accent6"/>
                </a:solidFill>
                <a:ea typeface="+mn-lt"/>
                <a:cs typeface="+mn-lt"/>
              </a:rPr>
              <a:t>\%20Networks\%20Susceptible\%20to\%20Hacking.pdf (accessed Oct. 14, 2022).</a:t>
            </a:r>
            <a:r>
              <a:rPr lang="ko-KR" altLang="en-US" sz="900">
                <a:solidFill>
                  <a:schemeClr val="accent6"/>
                </a:solidFill>
                <a:ea typeface="+mn-lt"/>
                <a:cs typeface="+mn-lt"/>
              </a:rPr>
              <a:t> </a:t>
            </a:r>
            <a:endParaRPr lang="en-US" sz="900">
              <a:solidFill>
                <a:schemeClr val="accent6"/>
              </a:solidFill>
              <a:ea typeface="+mn-lt"/>
              <a:cs typeface="+mn-lt"/>
            </a:endParaRPr>
          </a:p>
        </p:txBody>
      </p:sp>
    </p:spTree>
    <p:extLst>
      <p:ext uri="{BB962C8B-B14F-4D97-AF65-F5344CB8AC3E}">
        <p14:creationId xmlns:p14="http://schemas.microsoft.com/office/powerpoint/2010/main" val="878399655"/>
      </p:ext>
    </p:extLst>
  </p:cSld>
  <p:clrMapOvr>
    <a:masterClrMapping/>
  </p:clrMapOvr>
  <mc:AlternateContent xmlns:mc="http://schemas.openxmlformats.org/markup-compatibility/2006" xmlns:p14="http://schemas.microsoft.com/office/powerpoint/2010/main">
    <mc:Choice Requires="p14">
      <p:transition spd="slow" p14:dur="2000" advTm="735"/>
    </mc:Choice>
    <mc:Fallback xmlns="">
      <p:transition spd="slow" advTm="73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Q &amp; 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1564979424"/>
      </p:ext>
    </p:extLst>
  </p:cSld>
  <p:clrMapOvr>
    <a:masterClrMapping/>
  </p:clrMapOvr>
  <mc:AlternateContent xmlns:mc="http://schemas.openxmlformats.org/markup-compatibility/2006" xmlns:p14="http://schemas.microsoft.com/office/powerpoint/2010/main">
    <mc:Choice Requires="p14">
      <p:transition spd="slow" p14:dur="2000" advTm="11046"/>
    </mc:Choice>
    <mc:Fallback xmlns="">
      <p:transition spd="slow" advTm="1104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33</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312440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E8F3AA7-1E98-5A1B-B52E-44EE4D413002}"/>
              </a:ext>
            </a:extLst>
          </p:cNvPr>
          <p:cNvSpPr txBox="1"/>
          <p:nvPr/>
        </p:nvSpPr>
        <p:spPr>
          <a:xfrm>
            <a:off x="4085214" y="1341120"/>
            <a:ext cx="4572000" cy="2598660"/>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 b="1">
                <a:solidFill>
                  <a:schemeClr val="accent2">
                    <a:lumMod val="95000"/>
                  </a:schemeClr>
                </a:solidFill>
                <a:latin typeface="Franklin Gothic Medium"/>
              </a:rPr>
              <a:t>Network Server &amp; A</a:t>
            </a:r>
            <a:r>
              <a:rPr lang="en-US" b="1" err="1">
                <a:solidFill>
                  <a:schemeClr val="accent2">
                    <a:lumMod val="95000"/>
                  </a:schemeClr>
                </a:solidFill>
                <a:latin typeface="Franklin Gothic Medium"/>
              </a:rPr>
              <a:t>pplication</a:t>
            </a:r>
            <a:r>
              <a:rPr lang="en-US" b="1">
                <a:solidFill>
                  <a:schemeClr val="accent2">
                    <a:lumMod val="95000"/>
                  </a:schemeClr>
                </a:solidFill>
                <a:latin typeface="Franklin Gothic Medium"/>
              </a:rPr>
              <a:t> Server</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Redis: 5.0.</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PostgreSQL: 9.5.</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57713"/>
            <a:ext cx="696219" cy="58578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489A27C3-5E30-2D7C-21AD-B6BCBABCD57E}"/>
              </a:ext>
            </a:extLst>
          </p:cNvPr>
          <p:cNvSpPr txBox="1">
            <a:spLocks/>
          </p:cNvSpPr>
          <p:nvPr/>
        </p:nvSpPr>
        <p:spPr bwMode="blackWhite">
          <a:xfrm>
            <a:off x="600463" y="984159"/>
            <a:ext cx="33314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Configuration Settings</a:t>
            </a:r>
            <a:endParaRPr lang="en-US" altLang="ko-KR" sz="2000" b="1" i="0">
              <a:solidFill>
                <a:schemeClr val="tx2"/>
              </a:solidFill>
              <a:ea typeface="돋움"/>
            </a:endParaRPr>
          </a:p>
        </p:txBody>
      </p:sp>
      <p:sp>
        <p:nvSpPr>
          <p:cNvPr id="2" name="TextBox 1">
            <a:extLst>
              <a:ext uri="{FF2B5EF4-FFF2-40B4-BE49-F238E27FC236}">
                <a16:creationId xmlns:a16="http://schemas.microsoft.com/office/drawing/2014/main" id="{B9A6E66C-2A73-56F9-E943-4212277D4C17}"/>
              </a:ext>
            </a:extLst>
          </p:cNvPr>
          <p:cNvSpPr txBox="1"/>
          <p:nvPr/>
        </p:nvSpPr>
        <p:spPr>
          <a:xfrm>
            <a:off x="486786" y="1341120"/>
            <a:ext cx="4572000" cy="1742015"/>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US" b="1">
                <a:solidFill>
                  <a:schemeClr val="accent2">
                    <a:lumMod val="95000"/>
                  </a:schemeClr>
                </a:solidFill>
                <a:latin typeface="Franklin Gothic Medium"/>
              </a:rPr>
              <a:t>Gateway Bridge</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p:txBody>
      </p:sp>
    </p:spTree>
    <p:extLst>
      <p:ext uri="{BB962C8B-B14F-4D97-AF65-F5344CB8AC3E}">
        <p14:creationId xmlns:p14="http://schemas.microsoft.com/office/powerpoint/2010/main" val="2950203702"/>
      </p:ext>
    </p:extLst>
  </p:cSld>
  <p:clrMapOvr>
    <a:masterClrMapping/>
  </p:clrMapOvr>
  <mc:AlternateContent xmlns:mc="http://schemas.openxmlformats.org/markup-compatibility/2006" xmlns:p14="http://schemas.microsoft.com/office/powerpoint/2010/main">
    <mc:Choice Requires="p14">
      <p:transition spd="slow" p14:dur="2000" advTm="24208"/>
    </mc:Choice>
    <mc:Fallback xmlns="">
      <p:transition spd="slow" advTm="2420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Configuring GNU Radio + LoRa Packet UDP Reader</a:t>
            </a:r>
            <a:endParaRPr lang="en-US" sz="2000" i="0">
              <a:latin typeface="+mj-lt"/>
            </a:endParaRPr>
          </a:p>
        </p:txBody>
      </p:sp>
      <p:sp>
        <p:nvSpPr>
          <p:cNvPr id="3" name="TextBox 2">
            <a:extLst>
              <a:ext uri="{FF2B5EF4-FFF2-40B4-BE49-F238E27FC236}">
                <a16:creationId xmlns:a16="http://schemas.microsoft.com/office/drawing/2014/main" id="{494EC68E-FD67-4091-BF1E-ADCB799DAC45}"/>
              </a:ext>
            </a:extLst>
          </p:cNvPr>
          <p:cNvSpPr txBox="1"/>
          <p:nvPr/>
        </p:nvSpPr>
        <p:spPr>
          <a:xfrm>
            <a:off x="683537" y="1229831"/>
            <a:ext cx="4572000" cy="3634328"/>
          </a:xfrm>
          <a:prstGeom prst="rect">
            <a:avLst/>
          </a:prstGeom>
          <a:noFill/>
        </p:spPr>
        <p:txBody>
          <a:bodyPr wrap="square" lIns="91440" tIns="45720" rIns="91440" bIns="45720" anchor="t">
            <a:spAutoFit/>
          </a:bodyPr>
          <a:lstStyle/>
          <a:p>
            <a:pPr>
              <a:spcBef>
                <a:spcPts val="100"/>
              </a:spcBef>
              <a:buFont typeface="Arial" panose="020B0604020202020204" pitchFamily="34" charset="0"/>
              <a:buChar char="•"/>
            </a:pPr>
            <a:r>
              <a:rPr lang="en" sz="1200">
                <a:solidFill>
                  <a:schemeClr val="accent2">
                    <a:lumMod val="95000"/>
                  </a:schemeClr>
                </a:solidFill>
              </a:rPr>
              <a:t> Ubuntu: 20.04</a:t>
            </a:r>
          </a:p>
          <a:p>
            <a:pPr>
              <a:spcBef>
                <a:spcPts val="100"/>
              </a:spcBef>
              <a:buFont typeface="Arial" panose="020B0604020202020204" pitchFamily="34" charset="0"/>
              <a:buChar char="•"/>
            </a:pPr>
            <a:r>
              <a:rPr lang="en" sz="1200">
                <a:solidFill>
                  <a:schemeClr val="accent2">
                    <a:lumMod val="95000"/>
                  </a:schemeClr>
                </a:solidFill>
              </a:rPr>
              <a:t> GNU Radio 3.8/3.9</a:t>
            </a:r>
          </a:p>
          <a:p>
            <a:pPr>
              <a:spcBef>
                <a:spcPts val="100"/>
              </a:spcBef>
              <a:buFont typeface="Arial" panose="020B0604020202020204" pitchFamily="34" charset="0"/>
              <a:buChar char="•"/>
            </a:pPr>
            <a:r>
              <a:rPr lang="en" sz="1200">
                <a:solidFill>
                  <a:schemeClr val="accent2">
                    <a:lumMod val="95000"/>
                  </a:schemeClr>
                </a:solidFill>
              </a:rPr>
              <a:t> </a:t>
            </a:r>
            <a:r>
              <a:rPr lang="en" sz="1200" err="1">
                <a:solidFill>
                  <a:schemeClr val="accent2">
                    <a:lumMod val="95000"/>
                  </a:schemeClr>
                </a:solidFill>
              </a:rPr>
              <a:t>LoRa_Craft</a:t>
            </a:r>
            <a:r>
              <a:rPr lang="en" sz="1200">
                <a:solidFill>
                  <a:schemeClr val="accent2">
                    <a:lumMod val="95000"/>
                  </a:schemeClr>
                </a:solidFill>
              </a:rPr>
              <a:t> </a:t>
            </a:r>
          </a:p>
          <a:p>
            <a:pPr marL="742950" lvl="1" indent="-285750">
              <a:spcBef>
                <a:spcPts val="100"/>
              </a:spcBef>
              <a:buFont typeface="Arial" panose="020B0604020202020204" pitchFamily="34" charset="0"/>
              <a:buChar char="•"/>
            </a:pPr>
            <a:r>
              <a:rPr lang="en" sz="1200">
                <a:solidFill>
                  <a:schemeClr val="accent2">
                    <a:lumMod val="95000"/>
                  </a:schemeClr>
                </a:solidFill>
              </a:rPr>
              <a:t>python: 3.7.3</a:t>
            </a:r>
          </a:p>
          <a:p>
            <a:pPr marL="742950" lvl="1" indent="-285750">
              <a:spcBef>
                <a:spcPts val="100"/>
              </a:spcBef>
              <a:buFont typeface="Arial" panose="020B0604020202020204" pitchFamily="34" charset="0"/>
              <a:buChar char="•"/>
            </a:pPr>
            <a:r>
              <a:rPr lang="en" sz="1200">
                <a:solidFill>
                  <a:schemeClr val="accent2">
                    <a:lumMod val="95000"/>
                  </a:schemeClr>
                </a:solidFill>
              </a:rPr>
              <a:t>from python: 3.7.3 </a:t>
            </a:r>
            <a:r>
              <a:rPr lang="en" sz="1200" err="1">
                <a:solidFill>
                  <a:schemeClr val="accent2">
                    <a:lumMod val="95000"/>
                  </a:schemeClr>
                </a:solidFill>
              </a:rPr>
              <a:t>scapy@latest</a:t>
            </a:r>
            <a:endParaRPr lang="en" sz="1200">
              <a:solidFill>
                <a:schemeClr val="accent2">
                  <a:lumMod val="95000"/>
                </a:schemeClr>
              </a:solidFill>
            </a:endParaRPr>
          </a:p>
          <a:p>
            <a:pPr marL="742950" lvl="1" indent="-285750">
              <a:spcBef>
                <a:spcPts val="100"/>
              </a:spcBef>
              <a:buFont typeface="Arial" panose="020B0604020202020204" pitchFamily="34" charset="0"/>
              <a:buChar char="•"/>
            </a:pPr>
            <a:r>
              <a:rPr lang="en" sz="1200">
                <a:solidFill>
                  <a:schemeClr val="accent2">
                    <a:lumMod val="95000"/>
                  </a:schemeClr>
                </a:solidFill>
              </a:rPr>
              <a:t>GNU Radio: 3.8.5</a:t>
            </a:r>
          </a:p>
          <a:p>
            <a:pPr marL="742950" lvl="1" indent="-285750">
              <a:spcBef>
                <a:spcPts val="100"/>
              </a:spcBef>
              <a:buFont typeface="Arial" panose="020B0604020202020204" pitchFamily="34" charset="0"/>
              <a:buChar char="•"/>
            </a:pPr>
            <a:r>
              <a:rPr lang="en" sz="1200">
                <a:solidFill>
                  <a:schemeClr val="accent2">
                    <a:lumMod val="95000"/>
                  </a:schemeClr>
                </a:solidFill>
              </a:rPr>
              <a:t>Gr-LoRa </a:t>
            </a:r>
          </a:p>
          <a:p>
            <a:pPr marL="1143000" lvl="2" indent="-228600">
              <a:spcBef>
                <a:spcPts val="100"/>
              </a:spcBef>
              <a:buFont typeface="Arial" panose="020B0604020202020204" pitchFamily="34" charset="0"/>
              <a:buChar char="•"/>
            </a:pPr>
            <a:r>
              <a:rPr lang="en" sz="1200">
                <a:solidFill>
                  <a:schemeClr val="accent2">
                    <a:lumMod val="95000"/>
                  </a:schemeClr>
                </a:solidFill>
              </a:rPr>
              <a:t>python: 2</a:t>
            </a:r>
          </a:p>
          <a:p>
            <a:pPr marL="1143000" lvl="2" indent="-228600">
              <a:spcBef>
                <a:spcPts val="100"/>
              </a:spcBef>
              <a:buFont typeface="Arial" panose="020B0604020202020204" pitchFamily="34" charset="0"/>
              <a:buChar char="•"/>
            </a:pPr>
            <a:r>
              <a:rPr lang="en" sz="1200">
                <a:solidFill>
                  <a:schemeClr val="accent2">
                    <a:lumMod val="95000"/>
                  </a:schemeClr>
                </a:solidFill>
              </a:rPr>
              <a:t>from python: 2 </a:t>
            </a:r>
            <a:r>
              <a:rPr lang="en" sz="1200" err="1">
                <a:solidFill>
                  <a:schemeClr val="accent2">
                    <a:lumMod val="95000"/>
                  </a:schemeClr>
                </a:solidFill>
              </a:rPr>
              <a:t>numpy</a:t>
            </a:r>
            <a:r>
              <a:rPr lang="en" sz="1200">
                <a:solidFill>
                  <a:schemeClr val="accent2">
                    <a:lumMod val="95000"/>
                  </a:schemeClr>
                </a:solidFill>
              </a:rPr>
              <a:t> </a:t>
            </a:r>
            <a:r>
              <a:rPr lang="en" sz="1200" err="1">
                <a:solidFill>
                  <a:schemeClr val="accent2">
                    <a:lumMod val="95000"/>
                  </a:schemeClr>
                </a:solidFill>
              </a:rPr>
              <a:t>scipy</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swig</a:t>
            </a:r>
          </a:p>
          <a:p>
            <a:pPr marL="1143000" lvl="2" indent="-228600">
              <a:spcBef>
                <a:spcPts val="100"/>
              </a:spcBef>
              <a:buFont typeface="Arial" panose="020B0604020202020204" pitchFamily="34" charset="0"/>
              <a:buChar char="•"/>
            </a:pPr>
            <a:r>
              <a:rPr lang="en" sz="1200" err="1">
                <a:solidFill>
                  <a:schemeClr val="accent2">
                    <a:lumMod val="95000"/>
                  </a:schemeClr>
                </a:solidFill>
              </a:rPr>
              <a:t>cppunit</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fftw</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gnuradio</a:t>
            </a:r>
            <a:r>
              <a:rPr lang="en" sz="1200">
                <a:solidFill>
                  <a:schemeClr val="accent2">
                    <a:lumMod val="95000"/>
                  </a:schemeClr>
                </a:solidFill>
              </a:rPr>
              <a:t>: 3.8.5</a:t>
            </a:r>
          </a:p>
          <a:p>
            <a:pPr marL="1143000" lvl="2" indent="-228600">
              <a:spcBef>
                <a:spcPts val="100"/>
              </a:spcBef>
              <a:buFont typeface="Arial" panose="020B0604020202020204" pitchFamily="34" charset="0"/>
              <a:buChar char="•"/>
            </a:pPr>
            <a:r>
              <a:rPr lang="en" sz="1200" err="1">
                <a:solidFill>
                  <a:schemeClr val="accent2">
                    <a:lumMod val="95000"/>
                  </a:schemeClr>
                </a:solidFill>
              </a:rPr>
              <a:t>libvolk</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log4cpp</a:t>
            </a:r>
          </a:p>
          <a:p>
            <a:pPr marL="1143000" lvl="2" indent="-228600">
              <a:spcBef>
                <a:spcPts val="100"/>
              </a:spcBef>
              <a:buFont typeface="Arial" panose="020B0604020202020204" pitchFamily="34" charset="0"/>
              <a:buChar char="•"/>
            </a:pPr>
            <a:r>
              <a:rPr lang="en" sz="1200" err="1">
                <a:solidFill>
                  <a:schemeClr val="accent2">
                    <a:lumMod val="95000"/>
                  </a:schemeClr>
                </a:solidFill>
              </a:rPr>
              <a:t>cmake</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Wx</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liquid-</a:t>
            </a:r>
            <a:r>
              <a:rPr lang="en" sz="1200" err="1">
                <a:solidFill>
                  <a:schemeClr val="accent2">
                    <a:lumMod val="95000"/>
                  </a:schemeClr>
                </a:solidFill>
              </a:rPr>
              <a:t>dsp</a:t>
            </a:r>
            <a:endParaRPr lang="en" sz="1200">
              <a:solidFill>
                <a:schemeClr val="accent2">
                  <a:lumMod val="95000"/>
                </a:schemeClr>
              </a:solidFill>
            </a:endParaRPr>
          </a:p>
        </p:txBody>
      </p:sp>
      <p:sp>
        <p:nvSpPr>
          <p:cNvPr id="6" name="TextBox 5">
            <a:extLst>
              <a:ext uri="{FF2B5EF4-FFF2-40B4-BE49-F238E27FC236}">
                <a16:creationId xmlns:a16="http://schemas.microsoft.com/office/drawing/2014/main" id="{5E11AF27-1B2E-221C-3B90-1240F88F1EA0}"/>
              </a:ext>
            </a:extLst>
          </p:cNvPr>
          <p:cNvSpPr txBox="1"/>
          <p:nvPr/>
        </p:nvSpPr>
        <p:spPr>
          <a:xfrm>
            <a:off x="5057743" y="1229831"/>
            <a:ext cx="4572000" cy="992579"/>
          </a:xfrm>
          <a:prstGeom prst="rect">
            <a:avLst/>
          </a:prstGeom>
          <a:noFill/>
        </p:spPr>
        <p:txBody>
          <a:bodyPr wrap="square" lIns="91440" tIns="45720" rIns="91440" bIns="45720" anchor="t">
            <a:spAutoFit/>
          </a:bodyPr>
          <a:lstStyle/>
          <a:p>
            <a:pPr marL="171450" indent="-171450">
              <a:spcBef>
                <a:spcPts val="100"/>
              </a:spcBef>
              <a:buFont typeface="Arial"/>
              <a:buChar char="•"/>
            </a:pPr>
            <a:r>
              <a:rPr lang="en" sz="1400">
                <a:solidFill>
                  <a:schemeClr val="accent2">
                    <a:lumMod val="95000"/>
                  </a:schemeClr>
                </a:solidFill>
              </a:rPr>
              <a:t>Gr-</a:t>
            </a:r>
            <a:r>
              <a:rPr lang="en" sz="1400" err="1">
                <a:solidFill>
                  <a:schemeClr val="accent2">
                    <a:lumMod val="95000"/>
                  </a:schemeClr>
                </a:solidFill>
              </a:rPr>
              <a:t>osmosdr</a:t>
            </a:r>
            <a:r>
              <a:rPr lang="en" sz="1400">
                <a:solidFill>
                  <a:schemeClr val="accent2">
                    <a:lumMod val="95000"/>
                  </a:schemeClr>
                </a:solidFill>
              </a:rPr>
              <a:t> (</a:t>
            </a:r>
            <a:r>
              <a:rPr lang="en" sz="1400" err="1">
                <a:solidFill>
                  <a:schemeClr val="accent2">
                    <a:lumMod val="95000"/>
                  </a:schemeClr>
                </a:solidFill>
              </a:rPr>
              <a:t>HackRF</a:t>
            </a:r>
            <a:r>
              <a:rPr lang="en" sz="1400">
                <a:solidFill>
                  <a:schemeClr val="accent2">
                    <a:lumMod val="95000"/>
                  </a:schemeClr>
                </a:solidFill>
              </a:rPr>
              <a:t> Connection) </a:t>
            </a:r>
            <a:endParaRPr lang="ko-KR" altLang="en-US" sz="1400"/>
          </a:p>
          <a:p>
            <a:pPr marL="742950" lvl="1" indent="-285750">
              <a:spcBef>
                <a:spcPts val="100"/>
              </a:spcBef>
              <a:buFont typeface="Arial" panose="020B0604020202020204" pitchFamily="34" charset="0"/>
              <a:buChar char="•"/>
            </a:pPr>
            <a:r>
              <a:rPr lang="en" altLang="ko-Kore-KR" sz="1400" err="1">
                <a:solidFill>
                  <a:schemeClr val="accent2">
                    <a:lumMod val="95000"/>
                  </a:schemeClr>
                </a:solidFill>
              </a:rPr>
              <a:t>libhackrf</a:t>
            </a:r>
            <a:endParaRPr lang="en" altLang="ko-Kore-KR" sz="1400">
              <a:solidFill>
                <a:schemeClr val="accent2">
                  <a:lumMod val="95000"/>
                </a:schemeClr>
              </a:solidFill>
            </a:endParaRPr>
          </a:p>
          <a:p>
            <a:pPr marL="742950" lvl="1" indent="-285750">
              <a:spcBef>
                <a:spcPts val="100"/>
              </a:spcBef>
              <a:buFont typeface="Arial" panose="020B0604020202020204" pitchFamily="34" charset="0"/>
              <a:buChar char="•"/>
            </a:pPr>
            <a:r>
              <a:rPr lang="en" sz="1400">
                <a:solidFill>
                  <a:schemeClr val="accent2">
                    <a:lumMod val="95000"/>
                  </a:schemeClr>
                </a:solidFill>
              </a:rPr>
              <a:t>gnuradio:3.9</a:t>
            </a:r>
          </a:p>
          <a:p>
            <a:pPr marL="171450" indent="-171450">
              <a:spcBef>
                <a:spcPts val="100"/>
              </a:spcBef>
              <a:buFont typeface="Arial"/>
              <a:buChar char="•"/>
            </a:pPr>
            <a:r>
              <a:rPr lang="en" sz="1400" err="1">
                <a:solidFill>
                  <a:schemeClr val="accent2">
                    <a:lumMod val="95000"/>
                  </a:schemeClr>
                </a:solidFill>
              </a:rPr>
              <a:t>HackRF</a:t>
            </a:r>
            <a:r>
              <a:rPr lang="en" sz="1400">
                <a:solidFill>
                  <a:schemeClr val="accent2">
                    <a:lumMod val="95000"/>
                  </a:schemeClr>
                </a:solidFill>
              </a:rPr>
              <a:t> one (SDR)</a:t>
            </a:r>
          </a:p>
        </p:txBody>
      </p:sp>
      <p:sp>
        <p:nvSpPr>
          <p:cNvPr id="7" name="Title 1">
            <a:extLst>
              <a:ext uri="{FF2B5EF4-FFF2-40B4-BE49-F238E27FC236}">
                <a16:creationId xmlns:a16="http://schemas.microsoft.com/office/drawing/2014/main" id="{30D8FDFF-02E8-DF75-EB07-659DB0EAEF28}"/>
              </a:ext>
            </a:extLst>
          </p:cNvPr>
          <p:cNvSpPr txBox="1">
            <a:spLocks/>
          </p:cNvSpPr>
          <p:nvPr/>
        </p:nvSpPr>
        <p:spPr bwMode="blackWhite">
          <a:xfrm>
            <a:off x="683537" y="908462"/>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Configuration Settings</a:t>
            </a:r>
          </a:p>
        </p:txBody>
      </p:sp>
    </p:spTree>
    <p:extLst>
      <p:ext uri="{BB962C8B-B14F-4D97-AF65-F5344CB8AC3E}">
        <p14:creationId xmlns:p14="http://schemas.microsoft.com/office/powerpoint/2010/main" val="3525000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493721" y="932713"/>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err="1">
                <a:solidFill>
                  <a:schemeClr val="tx2"/>
                </a:solidFill>
                <a:latin typeface="+mj-lt"/>
              </a:rPr>
              <a:t>Kracking</a:t>
            </a:r>
            <a:endParaRPr lang="en-US" sz="1600" i="0">
              <a:solidFill>
                <a:schemeClr val="tx2"/>
              </a:solidFill>
              <a:latin typeface="+mj-lt"/>
            </a:endParaRPr>
          </a:p>
        </p:txBody>
      </p:sp>
      <p:sp>
        <p:nvSpPr>
          <p:cNvPr id="2" name="Title 1">
            <a:extLst>
              <a:ext uri="{FF2B5EF4-FFF2-40B4-BE49-F238E27FC236}">
                <a16:creationId xmlns:a16="http://schemas.microsoft.com/office/drawing/2014/main" id="{5E2656DE-B76B-AAE4-C867-4B57209A10C4}"/>
              </a:ext>
            </a:extLst>
          </p:cNvPr>
          <p:cNvSpPr txBox="1">
            <a:spLocks/>
          </p:cNvSpPr>
          <p:nvPr/>
        </p:nvSpPr>
        <p:spPr bwMode="blackWhite">
          <a:xfrm>
            <a:off x="493720" y="1867904"/>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Nonce attack</a:t>
            </a:r>
          </a:p>
        </p:txBody>
      </p:sp>
      <p:sp>
        <p:nvSpPr>
          <p:cNvPr id="4" name="Title 1">
            <a:extLst>
              <a:ext uri="{FF2B5EF4-FFF2-40B4-BE49-F238E27FC236}">
                <a16:creationId xmlns:a16="http://schemas.microsoft.com/office/drawing/2014/main" id="{29472836-9177-ED5E-189C-87AAC7C0D84C}"/>
              </a:ext>
            </a:extLst>
          </p:cNvPr>
          <p:cNvSpPr txBox="1">
            <a:spLocks/>
          </p:cNvSpPr>
          <p:nvPr/>
        </p:nvSpPr>
        <p:spPr bwMode="blackWhite">
          <a:xfrm>
            <a:off x="489899" y="2982676"/>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Injection</a:t>
            </a:r>
          </a:p>
        </p:txBody>
      </p:sp>
      <p:sp>
        <p:nvSpPr>
          <p:cNvPr id="7" name="Title 1">
            <a:extLst>
              <a:ext uri="{FF2B5EF4-FFF2-40B4-BE49-F238E27FC236}">
                <a16:creationId xmlns:a16="http://schemas.microsoft.com/office/drawing/2014/main" id="{D098B7C1-B8E1-EF16-F317-D6DA95AB6B92}"/>
              </a:ext>
            </a:extLst>
          </p:cNvPr>
          <p:cNvSpPr txBox="1">
            <a:spLocks/>
          </p:cNvSpPr>
          <p:nvPr/>
        </p:nvSpPr>
        <p:spPr bwMode="blackWhite">
          <a:xfrm>
            <a:off x="489898" y="3828460"/>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Bit flipping</a:t>
            </a:r>
          </a:p>
        </p:txBody>
      </p:sp>
    </p:spTree>
    <p:extLst>
      <p:ext uri="{BB962C8B-B14F-4D97-AF65-F5344CB8AC3E}">
        <p14:creationId xmlns:p14="http://schemas.microsoft.com/office/powerpoint/2010/main" val="12597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Background</a:t>
            </a:r>
            <a:endParaRPr lang="ko-KR" altLang="en-US"/>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815476938"/>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76601" y="18366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LoRaWAN?</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83537" y="2153850"/>
            <a:ext cx="7790797"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lumMod val="95000"/>
                  </a:schemeClr>
                </a:solidFill>
                <a:latin typeface="+mj-lt"/>
              </a:rPr>
              <a:t>Open networking protocol on top of LoRa</a:t>
            </a: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203556"/>
            <a:ext cx="7382583" cy="4985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solidFill>
                <a:latin typeface="Franklin Gothic Medium"/>
              </a:rPr>
              <a:t>Low-Powered Wide Area Network(LPWAN) technology that enables low-power, long-distance data transmission</a:t>
            </a:r>
            <a:endParaRPr lang="en-US" sz="1800" i="0">
              <a:solidFill>
                <a:schemeClr val="accent2"/>
              </a:solidFill>
            </a:endParaRPr>
          </a:p>
        </p:txBody>
      </p:sp>
      <p:pic>
        <p:nvPicPr>
          <p:cNvPr id="2" name="그림 1">
            <a:extLst>
              <a:ext uri="{FF2B5EF4-FFF2-40B4-BE49-F238E27FC236}">
                <a16:creationId xmlns:a16="http://schemas.microsoft.com/office/drawing/2014/main" id="{B946ADF8-3F87-3F82-0CD6-9B494BF1100A}"/>
              </a:ext>
            </a:extLst>
          </p:cNvPr>
          <p:cNvPicPr>
            <a:picLocks noChangeAspect="1"/>
          </p:cNvPicPr>
          <p:nvPr/>
        </p:nvPicPr>
        <p:blipFill>
          <a:blip r:embed="rId2"/>
          <a:stretch>
            <a:fillRect/>
          </a:stretch>
        </p:blipFill>
        <p:spPr>
          <a:xfrm>
            <a:off x="1841310" y="2546921"/>
            <a:ext cx="5475652" cy="1965990"/>
          </a:xfrm>
          <a:prstGeom prst="rect">
            <a:avLst/>
          </a:prstGeom>
        </p:spPr>
      </p:pic>
      <p:sp>
        <p:nvSpPr>
          <p:cNvPr id="4" name="Title 1">
            <a:extLst>
              <a:ext uri="{FF2B5EF4-FFF2-40B4-BE49-F238E27FC236}">
                <a16:creationId xmlns:a16="http://schemas.microsoft.com/office/drawing/2014/main" id="{6F60C1B1-1156-4175-8E23-0FA1A062ADE6}"/>
              </a:ext>
            </a:extLst>
          </p:cNvPr>
          <p:cNvSpPr txBox="1">
            <a:spLocks/>
          </p:cNvSpPr>
          <p:nvPr/>
        </p:nvSpPr>
        <p:spPr bwMode="blackWhite">
          <a:xfrm>
            <a:off x="1343890" y="4610137"/>
            <a:ext cx="6310518" cy="4985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altLang="ko-KR" sz="1200" i="0">
                <a:solidFill>
                  <a:schemeClr val="accent2"/>
                </a:solidFill>
                <a:latin typeface="Franklin Gothic Medium"/>
                <a:ea typeface="돋움"/>
              </a:rPr>
              <a:t>Figure </a:t>
            </a:r>
            <a:r>
              <a:rPr lang="en-US" sz="1200" i="0">
                <a:solidFill>
                  <a:schemeClr val="accent2"/>
                </a:solidFill>
                <a:latin typeface="Franklin Gothic Medium"/>
                <a:ea typeface="돋움"/>
              </a:rPr>
              <a:t>1</a:t>
            </a:r>
            <a:r>
              <a:rPr lang="en-US" altLang="ko-KR" sz="1200" i="0">
                <a:solidFill>
                  <a:schemeClr val="accent2"/>
                </a:solidFill>
                <a:latin typeface="Franklin Gothic Medium"/>
                <a:ea typeface="돋움"/>
              </a:rPr>
              <a:t>: </a:t>
            </a:r>
            <a:r>
              <a:rPr lang="en-US" sz="1200" i="0" err="1">
                <a:solidFill>
                  <a:schemeClr val="accent2"/>
                </a:solidFill>
                <a:latin typeface="Franklin Gothic Medium"/>
                <a:ea typeface="돋움"/>
              </a:rPr>
              <a:t>LoRaWAN</a:t>
            </a:r>
            <a:r>
              <a:rPr lang="en-US" sz="1200" i="0">
                <a:solidFill>
                  <a:schemeClr val="accent2"/>
                </a:solidFill>
                <a:latin typeface="Franklin Gothic Medium"/>
                <a:ea typeface="돋움"/>
              </a:rPr>
              <a:t> technology stack</a:t>
            </a:r>
            <a:endParaRPr lang="en-US" altLang="ko-KR" sz="1200" i="0">
              <a:solidFill>
                <a:schemeClr val="accent2"/>
              </a:solidFill>
              <a:latin typeface="Franklin Gothic Medium"/>
              <a:ea typeface="돋움"/>
            </a:endParaRPr>
          </a:p>
          <a:p>
            <a:pPr algn="ctr"/>
            <a:r>
              <a:rPr lang="en-US" altLang="ko-KR" sz="1200" i="0">
                <a:solidFill>
                  <a:schemeClr val="accent2"/>
                </a:solidFill>
                <a:latin typeface="Franklin Gothic Medium"/>
                <a:ea typeface="돋움"/>
              </a:rPr>
              <a:t>Source: Adapted from [1]</a:t>
            </a:r>
            <a:endParaRPr lang="en-US" altLang="ko-KR" sz="1200" i="0">
              <a:solidFill>
                <a:schemeClr val="accent2"/>
              </a:solidFill>
              <a:ea typeface="돋움"/>
            </a:endParaRPr>
          </a:p>
          <a:p>
            <a:pPr algn="ctr"/>
            <a:endParaRPr lang="en-US" altLang="ko-KR" sz="1200" i="0">
              <a:solidFill>
                <a:schemeClr val="accent2">
                  <a:lumMod val="95000"/>
                </a:schemeClr>
              </a:solidFill>
              <a:ea typeface="돋움"/>
            </a:endParaRPr>
          </a:p>
        </p:txBody>
      </p:sp>
    </p:spTree>
    <p:extLst>
      <p:ext uri="{BB962C8B-B14F-4D97-AF65-F5344CB8AC3E}">
        <p14:creationId xmlns:p14="http://schemas.microsoft.com/office/powerpoint/2010/main" val="2890123066"/>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 name="Title 1">
            <a:extLst>
              <a:ext uri="{FF2B5EF4-FFF2-40B4-BE49-F238E27FC236}">
                <a16:creationId xmlns:a16="http://schemas.microsoft.com/office/drawing/2014/main" id="{9C40767C-7024-ECDF-8874-5B53C681C1C1}"/>
              </a:ext>
            </a:extLst>
          </p:cNvPr>
          <p:cNvSpPr txBox="1">
            <a:spLocks/>
          </p:cNvSpPr>
          <p:nvPr/>
        </p:nvSpPr>
        <p:spPr bwMode="blackWhite">
          <a:xfrm>
            <a:off x="342049" y="4185576"/>
            <a:ext cx="4232370"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sz="1200" i="0">
                <a:solidFill>
                  <a:schemeClr val="accent2"/>
                </a:solidFill>
                <a:latin typeface="+mj-lt"/>
              </a:rPr>
              <a:t>Figure 2: </a:t>
            </a:r>
            <a:r>
              <a:rPr lang="en-US" sz="1200" i="0" err="1">
                <a:solidFill>
                  <a:schemeClr val="accent2"/>
                </a:solidFill>
                <a:latin typeface="+mj-lt"/>
              </a:rPr>
              <a:t>Comparsion</a:t>
            </a:r>
            <a:r>
              <a:rPr lang="en-US" sz="1200" i="0">
                <a:solidFill>
                  <a:schemeClr val="accent2"/>
                </a:solidFill>
                <a:latin typeface="+mj-lt"/>
              </a:rPr>
              <a:t> with LoRa and wireless communications</a:t>
            </a:r>
            <a:endParaRPr lang="ko-KR" sz="1200">
              <a:solidFill>
                <a:schemeClr val="accent2"/>
              </a:solidFill>
              <a:ea typeface="돋움"/>
            </a:endParaRPr>
          </a:p>
          <a:p>
            <a:pPr algn="ctr"/>
            <a:r>
              <a:rPr lang="en-US" sz="1200" i="0">
                <a:solidFill>
                  <a:schemeClr val="accent2"/>
                </a:solidFill>
                <a:latin typeface="+mj-lt"/>
              </a:rPr>
              <a:t>Source: Adapted from [2]</a:t>
            </a:r>
          </a:p>
        </p:txBody>
      </p:sp>
      <p:sp>
        <p:nvSpPr>
          <p:cNvPr id="6" name="Title 1">
            <a:extLst>
              <a:ext uri="{FF2B5EF4-FFF2-40B4-BE49-F238E27FC236}">
                <a16:creationId xmlns:a16="http://schemas.microsoft.com/office/drawing/2014/main" id="{72136396-6927-4F4B-3E47-DE11DAB4DA88}"/>
              </a:ext>
            </a:extLst>
          </p:cNvPr>
          <p:cNvSpPr txBox="1">
            <a:spLocks/>
          </p:cNvSpPr>
          <p:nvPr/>
        </p:nvSpPr>
        <p:spPr bwMode="blackWhite">
          <a:xfrm>
            <a:off x="683537" y="1228404"/>
            <a:ext cx="7219298"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1800" i="0">
                <a:solidFill>
                  <a:schemeClr val="accent2">
                    <a:lumMod val="95000"/>
                  </a:schemeClr>
                </a:solidFill>
                <a:latin typeface="Franklin Gothic Medium"/>
                <a:ea typeface="돋움"/>
              </a:rPr>
              <a:t>bi-directional communication, localization, and mobility of services</a:t>
            </a:r>
            <a:endParaRPr lang="en-US" sz="1800" i="0">
              <a:solidFill>
                <a:schemeClr val="accent2">
                  <a:lumMod val="95000"/>
                </a:schemeClr>
              </a:solidFill>
              <a:latin typeface="Franklin Gothic Medium"/>
              <a:ea typeface="돋움"/>
            </a:endParaRPr>
          </a:p>
        </p:txBody>
      </p:sp>
      <p:sp>
        <p:nvSpPr>
          <p:cNvPr id="9" name="TextBox 8">
            <a:extLst>
              <a:ext uri="{FF2B5EF4-FFF2-40B4-BE49-F238E27FC236}">
                <a16:creationId xmlns:a16="http://schemas.microsoft.com/office/drawing/2014/main" id="{D1C892F5-C38E-07CA-81BA-4A987BDF9E1E}"/>
              </a:ext>
            </a:extLst>
          </p:cNvPr>
          <p:cNvSpPr txBox="1"/>
          <p:nvPr/>
        </p:nvSpPr>
        <p:spPr>
          <a:xfrm>
            <a:off x="4289565" y="1824172"/>
            <a:ext cx="47270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solidFill>
                  <a:schemeClr val="tx2"/>
                </a:solidFill>
                <a:latin typeface="Franklin Gothic Medium"/>
                <a:ea typeface="돋움"/>
                <a:cs typeface="Calibri"/>
              </a:rPr>
              <a:t>LoRa vs Wireless communications</a:t>
            </a:r>
          </a:p>
          <a:p>
            <a:pPr marL="171450" indent="-171450">
              <a:buFont typeface="Arial"/>
              <a:buChar char="•"/>
            </a:pPr>
            <a:r>
              <a:rPr lang="en-US" altLang="ko-KR">
                <a:solidFill>
                  <a:srgbClr val="FFFFFF"/>
                </a:solidFill>
                <a:latin typeface="Franklin Gothic Medium"/>
                <a:ea typeface="돋움"/>
                <a:cs typeface="Calibri"/>
              </a:rPr>
              <a:t>Transmit small data to remote areas</a:t>
            </a:r>
          </a:p>
          <a:p>
            <a:pPr marL="171450" indent="-171450">
              <a:buFont typeface="Arial"/>
              <a:buChar char="•"/>
            </a:pPr>
            <a:r>
              <a:rPr lang="en-US" altLang="ko-KR">
                <a:solidFill>
                  <a:srgbClr val="FFFFFF"/>
                </a:solidFill>
                <a:latin typeface="Franklin Gothic Medium"/>
                <a:ea typeface="돋움"/>
                <a:cs typeface="Calibri"/>
              </a:rPr>
              <a:t>Cover a wider area than others (Wi-Fi, </a:t>
            </a:r>
            <a:r>
              <a:rPr lang="en-US" altLang="ko-KR" err="1">
                <a:solidFill>
                  <a:srgbClr val="FFFFFF"/>
                </a:solidFill>
                <a:latin typeface="Franklin Gothic Medium"/>
                <a:ea typeface="돋움"/>
                <a:cs typeface="Calibri"/>
              </a:rPr>
              <a:t>Blutetooth</a:t>
            </a:r>
            <a:r>
              <a:rPr lang="en-US" altLang="ko-KR">
                <a:solidFill>
                  <a:srgbClr val="FFFFFF"/>
                </a:solidFill>
                <a:latin typeface="Franklin Gothic Medium"/>
                <a:ea typeface="돋움"/>
                <a:cs typeface="Calibri"/>
              </a:rPr>
              <a:t>, ZigBee)</a:t>
            </a:r>
            <a:endParaRPr lang="en-US" altLang="ko-KR">
              <a:solidFill>
                <a:srgbClr val="FFFFFF"/>
              </a:solidFill>
              <a:latin typeface="Franklin Gothic Medium"/>
              <a:ea typeface="돋움" panose="020B0600000101010101" pitchFamily="34" charset="-127"/>
              <a:cs typeface="Calibri"/>
            </a:endParaRPr>
          </a:p>
          <a:p>
            <a:pPr marL="171450" indent="-171450">
              <a:buFont typeface="Arial"/>
              <a:buChar char="•"/>
            </a:pPr>
            <a:r>
              <a:rPr lang="en-US" altLang="ko-KR">
                <a:solidFill>
                  <a:srgbClr val="FFFFFF"/>
                </a:solidFill>
                <a:latin typeface="Franklin Gothic Medium"/>
                <a:ea typeface="돋움"/>
                <a:cs typeface="Calibri"/>
              </a:rPr>
              <a:t>Easy to build and maintain private networks</a:t>
            </a:r>
          </a:p>
          <a:p>
            <a:endParaRPr lang="en-US" altLang="ko-KR">
              <a:solidFill>
                <a:srgbClr val="FFFFFF"/>
              </a:solidFill>
              <a:latin typeface="Franklin Gothic Book"/>
              <a:ea typeface="돋움" panose="020B0600000101010101" pitchFamily="34" charset="-127"/>
              <a:cs typeface="Calibri"/>
            </a:endParaRPr>
          </a:p>
        </p:txBody>
      </p:sp>
      <p:grpSp>
        <p:nvGrpSpPr>
          <p:cNvPr id="19" name="그룹 18">
            <a:extLst>
              <a:ext uri="{FF2B5EF4-FFF2-40B4-BE49-F238E27FC236}">
                <a16:creationId xmlns:a16="http://schemas.microsoft.com/office/drawing/2014/main" id="{BD114D32-3E8E-36CE-C58A-1D954C7A2602}"/>
              </a:ext>
            </a:extLst>
          </p:cNvPr>
          <p:cNvGrpSpPr/>
          <p:nvPr/>
        </p:nvGrpSpPr>
        <p:grpSpPr>
          <a:xfrm>
            <a:off x="707478" y="1759419"/>
            <a:ext cx="3510594" cy="2298546"/>
            <a:chOff x="686429" y="1750821"/>
            <a:chExt cx="3841750" cy="2470150"/>
          </a:xfrm>
        </p:grpSpPr>
        <p:pic>
          <p:nvPicPr>
            <p:cNvPr id="3" name="그림 2">
              <a:extLst>
                <a:ext uri="{FF2B5EF4-FFF2-40B4-BE49-F238E27FC236}">
                  <a16:creationId xmlns:a16="http://schemas.microsoft.com/office/drawing/2014/main" id="{4C244D50-290E-8B7E-E6A5-50B7C02707FA}"/>
                </a:ext>
              </a:extLst>
            </p:cNvPr>
            <p:cNvPicPr>
              <a:picLocks noChangeAspect="1"/>
            </p:cNvPicPr>
            <p:nvPr/>
          </p:nvPicPr>
          <p:blipFill>
            <a:blip r:embed="rId2"/>
            <a:stretch>
              <a:fillRect/>
            </a:stretch>
          </p:blipFill>
          <p:spPr>
            <a:xfrm>
              <a:off x="686429" y="1750821"/>
              <a:ext cx="3841750" cy="2470150"/>
            </a:xfrm>
            <a:prstGeom prst="rect">
              <a:avLst/>
            </a:prstGeom>
          </p:spPr>
        </p:pic>
        <p:sp>
          <p:nvSpPr>
            <p:cNvPr id="10" name="모서리가 둥근 직사각형 9">
              <a:extLst>
                <a:ext uri="{FF2B5EF4-FFF2-40B4-BE49-F238E27FC236}">
                  <a16:creationId xmlns:a16="http://schemas.microsoft.com/office/drawing/2014/main" id="{55DCEDF5-E0A8-3364-22B1-7F1FB84C8A8C}"/>
                </a:ext>
              </a:extLst>
            </p:cNvPr>
            <p:cNvSpPr/>
            <p:nvPr/>
          </p:nvSpPr>
          <p:spPr>
            <a:xfrm>
              <a:off x="1234319" y="2063820"/>
              <a:ext cx="1090427" cy="539896"/>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2" name="타원 11">
              <a:extLst>
                <a:ext uri="{FF2B5EF4-FFF2-40B4-BE49-F238E27FC236}">
                  <a16:creationId xmlns:a16="http://schemas.microsoft.com/office/drawing/2014/main" id="{494CF7D6-1761-76EA-6BE9-BFA52C2E2E3E}"/>
                </a:ext>
              </a:extLst>
            </p:cNvPr>
            <p:cNvSpPr/>
            <p:nvPr/>
          </p:nvSpPr>
          <p:spPr>
            <a:xfrm>
              <a:off x="1616949" y="3104819"/>
              <a:ext cx="453260" cy="303487"/>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D5B008CB-34A1-6BD0-0CF0-A8D107536EA8}"/>
                </a:ext>
              </a:extLst>
            </p:cNvPr>
            <p:cNvSpPr/>
            <p:nvPr/>
          </p:nvSpPr>
          <p:spPr>
            <a:xfrm>
              <a:off x="2066266" y="3211236"/>
              <a:ext cx="472967"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B2651993-9BD3-DE4F-8B41-5A9F5085B906}"/>
                </a:ext>
              </a:extLst>
            </p:cNvPr>
            <p:cNvSpPr/>
            <p:nvPr/>
          </p:nvSpPr>
          <p:spPr>
            <a:xfrm>
              <a:off x="2665357" y="2572732"/>
              <a:ext cx="681858"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itle 1">
            <a:extLst>
              <a:ext uri="{FF2B5EF4-FFF2-40B4-BE49-F238E27FC236}">
                <a16:creationId xmlns:a16="http://schemas.microsoft.com/office/drawing/2014/main" id="{18143671-C795-A8FF-8333-78720142D9CC}"/>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Background</a:t>
            </a:r>
          </a:p>
        </p:txBody>
      </p:sp>
      <p:sp>
        <p:nvSpPr>
          <p:cNvPr id="18" name="Title 1">
            <a:extLst>
              <a:ext uri="{FF2B5EF4-FFF2-40B4-BE49-F238E27FC236}">
                <a16:creationId xmlns:a16="http://schemas.microsoft.com/office/drawing/2014/main" id="{58B678A8-A8CF-BFED-FC69-1BC07C2F09D6}"/>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Advantages of LoRa</a:t>
            </a:r>
          </a:p>
        </p:txBody>
      </p:sp>
    </p:spTree>
    <p:extLst>
      <p:ext uri="{BB962C8B-B14F-4D97-AF65-F5344CB8AC3E}">
        <p14:creationId xmlns:p14="http://schemas.microsoft.com/office/powerpoint/2010/main" val="119370199"/>
      </p:ext>
    </p:extLst>
  </p:cSld>
  <p:clrMapOvr>
    <a:masterClrMapping/>
  </p:clrMapOvr>
  <mc:AlternateContent xmlns:mc="http://schemas.openxmlformats.org/markup-compatibility/2006" xmlns:p14="http://schemas.microsoft.com/office/powerpoint/2010/main">
    <mc:Choice Requires="p14">
      <p:transition spd="slow" p14:dur="2000" advTm="410"/>
    </mc:Choice>
    <mc:Fallback xmlns="">
      <p:transition spd="slow" advTm="4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 name="TextBox 9">
            <a:extLst>
              <a:ext uri="{FF2B5EF4-FFF2-40B4-BE49-F238E27FC236}">
                <a16:creationId xmlns:a16="http://schemas.microsoft.com/office/drawing/2014/main" id="{CA12C214-5AB3-AFF9-FE44-38ABF67303B4}"/>
              </a:ext>
            </a:extLst>
          </p:cNvPr>
          <p:cNvSpPr txBox="1"/>
          <p:nvPr/>
        </p:nvSpPr>
        <p:spPr>
          <a:xfrm>
            <a:off x="2517425" y="3706090"/>
            <a:ext cx="3691294" cy="285658"/>
          </a:xfrm>
          <a:prstGeom prst="rect">
            <a:avLst/>
          </a:prstGeom>
          <a:noFill/>
        </p:spPr>
        <p:txBody>
          <a:bodyPr wrap="square" lIns="91440" tIns="45720" rIns="91440" bIns="45720" anchor="t">
            <a:spAutoFit/>
          </a:bodyPr>
          <a:lstStyle/>
          <a:p>
            <a:pPr algn="ctr"/>
            <a:endParaRPr lang="en-US" sz="1200">
              <a:solidFill>
                <a:schemeClr val="accent2">
                  <a:lumMod val="95000"/>
                </a:schemeClr>
              </a:solidFill>
              <a:latin typeface="+mj-lt"/>
            </a:endParaRPr>
          </a:p>
        </p:txBody>
      </p:sp>
      <p:sp>
        <p:nvSpPr>
          <p:cNvPr id="7" name="TextBox 6">
            <a:extLst>
              <a:ext uri="{FF2B5EF4-FFF2-40B4-BE49-F238E27FC236}">
                <a16:creationId xmlns:a16="http://schemas.microsoft.com/office/drawing/2014/main" id="{BE4BE4CA-C510-E525-69A5-B4AEC59B8E76}"/>
              </a:ext>
            </a:extLst>
          </p:cNvPr>
          <p:cNvSpPr txBox="1"/>
          <p:nvPr/>
        </p:nvSpPr>
        <p:spPr>
          <a:xfrm>
            <a:off x="683203" y="4278306"/>
            <a:ext cx="78051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2"/>
                </a:solidFill>
                <a:latin typeface="Franklin Gothic Medium"/>
                <a:ea typeface="+mn-lt"/>
                <a:cs typeface="+mn-lt"/>
              </a:rPr>
              <a:t>consumes less power and lasts the battery for a long time than NB-IoT</a:t>
            </a:r>
            <a:endParaRPr lang="ko-KR" altLang="en-US">
              <a:solidFill>
                <a:schemeClr val="accent2"/>
              </a:solidFill>
              <a:latin typeface="Franklin Gothic Medium"/>
              <a:ea typeface="돋움"/>
            </a:endParaRPr>
          </a:p>
          <a:p>
            <a:pPr marL="285750" indent="-285750">
              <a:buFont typeface="Arial"/>
              <a:buChar char="•"/>
            </a:pPr>
            <a:r>
              <a:rPr lang="en-US">
                <a:solidFill>
                  <a:schemeClr val="accent2"/>
                </a:solidFill>
                <a:latin typeface="Franklin Gothic Medium"/>
                <a:ea typeface="돋움"/>
                <a:cs typeface="Arial"/>
              </a:rPr>
              <a:t>has a higher data transmission rate than Sigfox</a:t>
            </a:r>
          </a:p>
        </p:txBody>
      </p:sp>
      <p:grpSp>
        <p:nvGrpSpPr>
          <p:cNvPr id="18" name="그룹 17">
            <a:extLst>
              <a:ext uri="{FF2B5EF4-FFF2-40B4-BE49-F238E27FC236}">
                <a16:creationId xmlns:a16="http://schemas.microsoft.com/office/drawing/2014/main" id="{B6524BEC-F3E0-B86D-8D18-73EE279BC205}"/>
              </a:ext>
            </a:extLst>
          </p:cNvPr>
          <p:cNvGrpSpPr/>
          <p:nvPr/>
        </p:nvGrpSpPr>
        <p:grpSpPr>
          <a:xfrm>
            <a:off x="2212210" y="1300834"/>
            <a:ext cx="4873198" cy="2923155"/>
            <a:chOff x="2134466" y="1400210"/>
            <a:chExt cx="4873198" cy="2923155"/>
          </a:xfrm>
        </p:grpSpPr>
        <p:pic>
          <p:nvPicPr>
            <p:cNvPr id="6" name="그림 5" descr="테이블이(가) 표시된 사진&#10;&#10;자동 생성된 설명">
              <a:extLst>
                <a:ext uri="{FF2B5EF4-FFF2-40B4-BE49-F238E27FC236}">
                  <a16:creationId xmlns:a16="http://schemas.microsoft.com/office/drawing/2014/main" id="{F7DF4153-20F3-25A0-C613-E7297646D294}"/>
                </a:ext>
              </a:extLst>
            </p:cNvPr>
            <p:cNvPicPr>
              <a:picLocks noChangeAspect="1"/>
            </p:cNvPicPr>
            <p:nvPr/>
          </p:nvPicPr>
          <p:blipFill>
            <a:blip r:embed="rId2"/>
            <a:stretch>
              <a:fillRect/>
            </a:stretch>
          </p:blipFill>
          <p:spPr>
            <a:xfrm>
              <a:off x="2134466" y="1400210"/>
              <a:ext cx="4873198" cy="2450715"/>
            </a:xfrm>
            <a:prstGeom prst="rect">
              <a:avLst/>
            </a:prstGeom>
          </p:spPr>
        </p:pic>
        <p:sp>
          <p:nvSpPr>
            <p:cNvPr id="17" name="Title 1">
              <a:extLst>
                <a:ext uri="{FF2B5EF4-FFF2-40B4-BE49-F238E27FC236}">
                  <a16:creationId xmlns:a16="http://schemas.microsoft.com/office/drawing/2014/main" id="{C7FC65B9-80AB-7C64-9F25-0FCB13374178}"/>
                </a:ext>
              </a:extLst>
            </p:cNvPr>
            <p:cNvSpPr txBox="1">
              <a:spLocks/>
            </p:cNvSpPr>
            <p:nvPr/>
          </p:nvSpPr>
          <p:spPr bwMode="blackWhite">
            <a:xfrm>
              <a:off x="2708131" y="3990966"/>
              <a:ext cx="373890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altLang="ko-KR" sz="1200" i="0">
                  <a:solidFill>
                    <a:schemeClr val="accent2">
                      <a:lumMod val="95000"/>
                    </a:schemeClr>
                  </a:solidFill>
                  <a:latin typeface="+mj-lt"/>
                  <a:ea typeface="돋움"/>
                </a:rPr>
                <a:t>Figure 3: </a:t>
              </a:r>
              <a:r>
                <a:rPr lang="en-US" altLang="ko-KR" sz="1200" i="0" err="1">
                  <a:solidFill>
                    <a:schemeClr val="accent2">
                      <a:lumMod val="95000"/>
                    </a:schemeClr>
                  </a:solidFill>
                  <a:latin typeface="+mj-lt"/>
                  <a:ea typeface="돋움"/>
                </a:rPr>
                <a:t>Comparsion</a:t>
              </a:r>
              <a:r>
                <a:rPr lang="en-US" altLang="ko-KR" sz="1200" i="0">
                  <a:solidFill>
                    <a:schemeClr val="accent2">
                      <a:lumMod val="95000"/>
                    </a:schemeClr>
                  </a:solidFill>
                  <a:latin typeface="+mj-lt"/>
                  <a:ea typeface="돋움"/>
                </a:rPr>
                <a:t> with LoRa and other LPWANs </a:t>
              </a:r>
              <a:endParaRPr lang="ko-KR" altLang="en-US">
                <a:solidFill>
                  <a:schemeClr val="accent2">
                    <a:lumMod val="95000"/>
                  </a:schemeClr>
                </a:solidFill>
              </a:endParaRPr>
            </a:p>
            <a:p>
              <a:pPr algn="ctr"/>
              <a:r>
                <a:rPr lang="en-US" altLang="ko-KR" sz="1200" i="0">
                  <a:solidFill>
                    <a:schemeClr val="accent2">
                      <a:lumMod val="95000"/>
                    </a:schemeClr>
                  </a:solidFill>
                  <a:latin typeface="+mj-lt"/>
                  <a:ea typeface="돋움"/>
                </a:rPr>
                <a:t>Source: Adapted from [3]</a:t>
              </a:r>
            </a:p>
          </p:txBody>
        </p:sp>
      </p:grpSp>
      <p:sp>
        <p:nvSpPr>
          <p:cNvPr id="12" name="모서리가 둥근 직사각형 11">
            <a:extLst>
              <a:ext uri="{FF2B5EF4-FFF2-40B4-BE49-F238E27FC236}">
                <a16:creationId xmlns:a16="http://schemas.microsoft.com/office/drawing/2014/main" id="{9AF9A587-5A77-5D81-3EEC-B2AB2489B591}"/>
              </a:ext>
            </a:extLst>
          </p:cNvPr>
          <p:cNvSpPr/>
          <p:nvPr/>
        </p:nvSpPr>
        <p:spPr>
          <a:xfrm>
            <a:off x="2322223" y="1713314"/>
            <a:ext cx="4668975" cy="7229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1" name="Title 1">
            <a:extLst>
              <a:ext uri="{FF2B5EF4-FFF2-40B4-BE49-F238E27FC236}">
                <a16:creationId xmlns:a16="http://schemas.microsoft.com/office/drawing/2014/main" id="{69F32C10-4A17-4115-ECCB-2164E188487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LoRa vs Other LPWAN</a:t>
            </a:r>
          </a:p>
        </p:txBody>
      </p:sp>
    </p:spTree>
    <p:extLst>
      <p:ext uri="{BB962C8B-B14F-4D97-AF65-F5344CB8AC3E}">
        <p14:creationId xmlns:p14="http://schemas.microsoft.com/office/powerpoint/2010/main" val="1307542683"/>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그림 5">
            <a:extLst>
              <a:ext uri="{FF2B5EF4-FFF2-40B4-BE49-F238E27FC236}">
                <a16:creationId xmlns:a16="http://schemas.microsoft.com/office/drawing/2014/main" id="{E40B0FEE-7D9F-83CF-F41A-37675CF37557}"/>
              </a:ext>
            </a:extLst>
          </p:cNvPr>
          <p:cNvPicPr>
            <a:picLocks noChangeAspect="1"/>
          </p:cNvPicPr>
          <p:nvPr/>
        </p:nvPicPr>
        <p:blipFill>
          <a:blip r:embed="rId2"/>
          <a:stretch>
            <a:fillRect/>
          </a:stretch>
        </p:blipFill>
        <p:spPr>
          <a:xfrm>
            <a:off x="567773" y="1250569"/>
            <a:ext cx="5025582" cy="265130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5942543" y="1350448"/>
            <a:ext cx="2670241"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Use Cases of LoRa</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5942543" y="1662866"/>
            <a:ext cx="2996508" cy="2683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indent="-171450">
              <a:lnSpc>
                <a:spcPct val="100000"/>
              </a:lnSpc>
              <a:spcBef>
                <a:spcPts val="0"/>
              </a:spcBef>
              <a:buFont typeface="Arial"/>
              <a:buChar char="•"/>
            </a:pPr>
            <a:r>
              <a:rPr lang="en" sz="1800">
                <a:solidFill>
                  <a:schemeClr val="accent2">
                    <a:lumMod val="95000"/>
                  </a:schemeClr>
                </a:solidFill>
                <a:effectLst/>
                <a:latin typeface="Franklin Gothic Medium"/>
              </a:rPr>
              <a:t>smart </a:t>
            </a:r>
            <a:r>
              <a:rPr lang="en" sz="1800">
                <a:solidFill>
                  <a:schemeClr val="accent2">
                    <a:lumMod val="95000"/>
                  </a:schemeClr>
                </a:solidFill>
                <a:latin typeface="Franklin Gothic Medium"/>
              </a:rPr>
              <a:t>city</a:t>
            </a:r>
            <a:endParaRPr lang="ko-KR" altLang="en-US" sz="1800">
              <a:solidFill>
                <a:schemeClr val="accent2">
                  <a:lumMod val="95000"/>
                </a:schemeClr>
              </a:solidFill>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latin typeface="Franklin Gothic Medium"/>
              </a:rPr>
              <a:t>logistics </a:t>
            </a:r>
            <a:endParaRPr lang="ko-KR" altLang="en-US" sz="1800">
              <a:solidFill>
                <a:schemeClr val="accent2">
                  <a:lumMod val="95000"/>
                </a:schemeClr>
              </a:solidFill>
              <a:effectLst/>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transportation management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healthcare</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buildings</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public safety</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space environment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agriculture</a:t>
            </a:r>
          </a:p>
          <a:p>
            <a:pPr>
              <a:lnSpc>
                <a:spcPct val="150000"/>
              </a:lnSpc>
              <a:spcBef>
                <a:spcPts val="50"/>
              </a:spcBef>
            </a:pPr>
            <a:endParaRPr lang="en-US" sz="1800" i="0">
              <a:solidFill>
                <a:schemeClr val="accent2">
                  <a:lumMod val="95000"/>
                </a:schemeClr>
              </a:solidFill>
              <a:latin typeface="Franklin Gothic Medium"/>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 name="TextBox 8">
            <a:extLst>
              <a:ext uri="{FF2B5EF4-FFF2-40B4-BE49-F238E27FC236}">
                <a16:creationId xmlns:a16="http://schemas.microsoft.com/office/drawing/2014/main" id="{8A01316D-E19A-60BC-6125-204FB3B2DD9B}"/>
              </a:ext>
            </a:extLst>
          </p:cNvPr>
          <p:cNvSpPr txBox="1"/>
          <p:nvPr/>
        </p:nvSpPr>
        <p:spPr>
          <a:xfrm>
            <a:off x="1176546" y="4001460"/>
            <a:ext cx="3801058" cy="461665"/>
          </a:xfrm>
          <a:prstGeom prst="rect">
            <a:avLst/>
          </a:prstGeom>
          <a:noFill/>
        </p:spPr>
        <p:txBody>
          <a:bodyPr wrap="square" lIns="91440" tIns="45720" rIns="91440" bIns="45720" anchor="t">
            <a:spAutoFit/>
          </a:bodyPr>
          <a:lstStyle/>
          <a:p>
            <a:pPr algn="ctr"/>
            <a:r>
              <a:rPr lang="en-US" sz="1200">
                <a:solidFill>
                  <a:schemeClr val="accent2">
                    <a:lumMod val="95000"/>
                  </a:schemeClr>
                </a:solidFill>
                <a:latin typeface="+mj-lt"/>
              </a:rPr>
              <a:t>Figure 4: Market Snapshot. LPWAN Market 2021</a:t>
            </a:r>
            <a:endParaRPr lang="ko-KR" altLang="en-US">
              <a:solidFill>
                <a:schemeClr val="accent2">
                  <a:lumMod val="95000"/>
                </a:schemeClr>
              </a:solidFill>
            </a:endParaRPr>
          </a:p>
          <a:p>
            <a:pPr algn="ctr"/>
            <a:r>
              <a:rPr lang="en-US" sz="1200">
                <a:solidFill>
                  <a:schemeClr val="accent2">
                    <a:lumMod val="95000"/>
                  </a:schemeClr>
                </a:solidFill>
                <a:latin typeface="+mj-lt"/>
              </a:rPr>
              <a:t>Source: Adapted from [4]</a:t>
            </a:r>
          </a:p>
        </p:txBody>
      </p:sp>
      <p:sp>
        <p:nvSpPr>
          <p:cNvPr id="10" name="모서리가 둥근 직사각형 9">
            <a:extLst>
              <a:ext uri="{FF2B5EF4-FFF2-40B4-BE49-F238E27FC236}">
                <a16:creationId xmlns:a16="http://schemas.microsoft.com/office/drawing/2014/main" id="{5D292776-B985-ABBA-47EB-59BA739A8F14}"/>
              </a:ext>
            </a:extLst>
          </p:cNvPr>
          <p:cNvSpPr/>
          <p:nvPr/>
        </p:nvSpPr>
        <p:spPr>
          <a:xfrm>
            <a:off x="846954" y="3277747"/>
            <a:ext cx="1171410" cy="1162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Tree>
    <p:extLst>
      <p:ext uri="{BB962C8B-B14F-4D97-AF65-F5344CB8AC3E}">
        <p14:creationId xmlns:p14="http://schemas.microsoft.com/office/powerpoint/2010/main" val="1744075630"/>
      </p:ext>
    </p:extLst>
  </p:cSld>
  <p:clrMapOvr>
    <a:masterClrMapping/>
  </p:clrMapOvr>
  <mc:AlternateContent xmlns:mc="http://schemas.openxmlformats.org/markup-compatibility/2006" xmlns:p14="http://schemas.microsoft.com/office/powerpoint/2010/main">
    <mc:Choice Requires="p14">
      <p:transition spd="slow" p14:dur="2000" advTm="119"/>
    </mc:Choice>
    <mc:Fallback xmlns="">
      <p:transition spd="slow" advTm="1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9" name="Title">
            <a:extLst>
              <a:ext uri="{FF2B5EF4-FFF2-40B4-BE49-F238E27FC236}">
                <a16:creationId xmlns:a16="http://schemas.microsoft.com/office/drawing/2014/main" id="{C8B3C546-BFFA-18C8-3C9E-E3BD6D6698B1}"/>
              </a:ext>
            </a:extLst>
          </p:cNvPr>
          <p:cNvSpPr txBox="1">
            <a:spLocks/>
          </p:cNvSpPr>
          <p:nvPr/>
        </p:nvSpPr>
        <p:spPr bwMode="blackWhite">
          <a:xfrm>
            <a:off x="1067134" y="1667129"/>
            <a:ext cx="6786173" cy="893321"/>
          </a:xfrm>
          <a:prstGeom prst="rect">
            <a:avLst/>
          </a:prstGeom>
          <a:noFill/>
          <a:ln w="38100" cap="sq">
            <a:noFill/>
            <a:miter lim="800000"/>
          </a:ln>
        </p:spPr>
        <p:txBody>
          <a:bodyPr vert="horz" wrap="square" lIns="0" tIns="0" rIns="0" bIns="0" rtlCol="0" anchor="t" anchorCtr="0">
            <a:spAutoFit/>
          </a:bodyPr>
          <a:lstStyle>
            <a:lvl1pPr algn="ctr" defTabSz="685800" rtl="0" eaLnBrk="1" latinLnBrk="0" hangingPunct="1">
              <a:lnSpc>
                <a:spcPct val="90000"/>
              </a:lnSpc>
              <a:spcBef>
                <a:spcPct val="0"/>
              </a:spcBef>
              <a:buNone/>
              <a:defRPr sz="6450" b="0" i="0" kern="1200" cap="none" spc="0" baseline="0">
                <a:solidFill>
                  <a:schemeClr val="accent2"/>
                </a:solidFill>
                <a:latin typeface="United Sans Rg Md" pitchFamily="50" charset="0"/>
                <a:ea typeface="+mj-ea"/>
                <a:cs typeface="+mj-cs"/>
              </a:defRPr>
            </a:lvl1pPr>
          </a:lstStyle>
          <a:p>
            <a:pPr algn="l"/>
            <a:r>
              <a:rPr lang="en-US" altLang="ko-KR" i="1">
                <a:solidFill>
                  <a:schemeClr val="bg1"/>
                </a:solidFill>
                <a:latin typeface="Franklin Gothic Demi Cond"/>
              </a:rPr>
              <a:t>Problem Statement</a:t>
            </a:r>
          </a:p>
        </p:txBody>
      </p:sp>
    </p:spTree>
    <p:extLst>
      <p:ext uri="{BB962C8B-B14F-4D97-AF65-F5344CB8AC3E}">
        <p14:creationId xmlns:p14="http://schemas.microsoft.com/office/powerpoint/2010/main" val="3653948339"/>
      </p:ext>
    </p:extLst>
  </p:cSld>
  <p:clrMapOvr>
    <a:masterClrMapping/>
  </p:clrMapOvr>
  <mc:AlternateContent xmlns:mc="http://schemas.openxmlformats.org/markup-compatibility/2006" xmlns:p14="http://schemas.microsoft.com/office/powerpoint/2010/main">
    <mc:Choice Requires="p14">
      <p:transition spd="slow" p14:dur="2000" advTm="153"/>
    </mc:Choice>
    <mc:Fallback xmlns="">
      <p:transition spd="slow" advTm="15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3|4.9"/>
</p:tagLst>
</file>

<file path=ppt/tags/tag2.xml><?xml version="1.0" encoding="utf-8"?>
<p:tagLst xmlns:a="http://schemas.openxmlformats.org/drawingml/2006/main" xmlns:r="http://schemas.openxmlformats.org/officeDocument/2006/relationships" xmlns:p="http://schemas.openxmlformats.org/presentationml/2006/main">
  <p:tag name="TIMING" val="|22.3"/>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1339</Words>
  <Application>Microsoft Office PowerPoint</Application>
  <PresentationFormat>On-screen Show (16:9)</PresentationFormat>
  <Paragraphs>284</Paragraphs>
  <Slides>36</Slides>
  <Notes>4</Notes>
  <HiddenSlides>3</HiddenSlides>
  <MMClips>2</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36</vt:i4>
      </vt:variant>
    </vt:vector>
  </HeadingPairs>
  <TitlesOfParts>
    <vt:vector size="54" baseType="lpstr">
      <vt:lpstr>Acumin Pro</vt:lpstr>
      <vt:lpstr>Acumin Pro ExtraCondensed</vt:lpstr>
      <vt:lpstr>Acumin Pro ExtraCondensed Smbd</vt:lpstr>
      <vt:lpstr>Acumin Pro Medium</vt:lpstr>
      <vt:lpstr>Acumin Pro Semibold</vt:lpstr>
      <vt:lpstr>Acumin Pro SemiCondensed</vt:lpstr>
      <vt:lpstr>United Sans Cd Md</vt:lpstr>
      <vt:lpstr>United Sans Rg Md</vt:lpstr>
      <vt:lpstr>Arial</vt:lpstr>
      <vt:lpstr>Calibri</vt:lpstr>
      <vt:lpstr>Franklin Gothic Book</vt:lpstr>
      <vt:lpstr>Franklin Gothic Demi Cond</vt:lpstr>
      <vt:lpstr>Franklin Gothic Medium</vt:lpstr>
      <vt:lpstr>Franklin Gothic Medium Cond</vt:lpstr>
      <vt:lpstr>Impact</vt:lpstr>
      <vt:lpstr>Wingdings</vt:lpstr>
      <vt:lpstr>Parcel</vt:lpstr>
      <vt:lpstr>Purdue2</vt:lpstr>
      <vt:lpstr>Analyzing packets to demonstrate  the vulnerability of LoRaWAN</vt:lpstr>
      <vt:lpstr>Team Members (454P)</vt:lpstr>
      <vt:lpstr>Contents</vt:lpstr>
      <vt:lpstr>Background</vt:lpstr>
      <vt:lpstr>Background</vt:lpstr>
      <vt:lpstr>PowerPoint Presentation</vt:lpstr>
      <vt:lpstr>Background</vt:lpstr>
      <vt:lpstr>Background</vt:lpstr>
      <vt:lpstr>PowerPoint Presentation</vt:lpstr>
      <vt:lpstr>Problem Statement</vt:lpstr>
      <vt:lpstr>Problem Statement </vt:lpstr>
      <vt:lpstr>Problem Statement </vt:lpstr>
      <vt:lpstr>Problem Statement</vt:lpstr>
      <vt:lpstr>Introduction</vt:lpstr>
      <vt:lpstr>Progress</vt:lpstr>
      <vt:lpstr>Constructing Local LoRaWAN</vt:lpstr>
      <vt:lpstr>Constructing Local LoRaWAN</vt:lpstr>
      <vt:lpstr>Constructing Local LoRaWAN</vt:lpstr>
      <vt:lpstr>Methodology</vt:lpstr>
      <vt:lpstr>Methodology</vt:lpstr>
      <vt:lpstr>Methodology</vt:lpstr>
      <vt:lpstr>Methodology</vt:lpstr>
      <vt:lpstr>Methodology</vt:lpstr>
      <vt:lpstr>Methodology</vt:lpstr>
      <vt:lpstr>Methodology</vt:lpstr>
      <vt:lpstr>Methodology</vt:lpstr>
      <vt:lpstr>Methodology</vt:lpstr>
      <vt:lpstr>Methodology</vt:lpstr>
      <vt:lpstr>Project Milestone</vt:lpstr>
      <vt:lpstr>Project Milestones</vt:lpstr>
      <vt:lpstr>Reference</vt:lpstr>
      <vt:lpstr>Q &amp; A</vt:lpstr>
      <vt:lpstr>Thank you</vt:lpstr>
      <vt:lpstr>Constructing Local LoRaWAN</vt:lpstr>
      <vt:lpstr>Configuring GNU Radio + LoRa Packet UDP Reader</vt:lpstr>
      <vt:lpstr>Methodology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Bang, Seokhyeon</cp:lastModifiedBy>
  <cp:revision>1</cp:revision>
  <dcterms:created xsi:type="dcterms:W3CDTF">2020-02-06T20:42:06Z</dcterms:created>
  <dcterms:modified xsi:type="dcterms:W3CDTF">2022-10-27T20:22:51Z</dcterms:modified>
  <cp:category/>
</cp:coreProperties>
</file>